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35" r:id="rId1"/>
  </p:sldMasterIdLst>
  <p:notesMasterIdLst>
    <p:notesMasterId r:id="rId27"/>
  </p:notesMasterIdLst>
  <p:handoutMasterIdLst>
    <p:handoutMasterId r:id="rId28"/>
  </p:handoutMasterIdLst>
  <p:sldIdLst>
    <p:sldId id="398" r:id="rId2"/>
    <p:sldId id="1194" r:id="rId3"/>
    <p:sldId id="1195" r:id="rId4"/>
    <p:sldId id="1196" r:id="rId5"/>
    <p:sldId id="1199" r:id="rId6"/>
    <p:sldId id="1200" r:id="rId7"/>
    <p:sldId id="1192" r:id="rId8"/>
    <p:sldId id="1013" r:id="rId9"/>
    <p:sldId id="1193" r:id="rId10"/>
    <p:sldId id="996" r:id="rId11"/>
    <p:sldId id="934" r:id="rId12"/>
    <p:sldId id="1014" r:id="rId13"/>
    <p:sldId id="1187" r:id="rId14"/>
    <p:sldId id="1191" r:id="rId15"/>
    <p:sldId id="1188" r:id="rId16"/>
    <p:sldId id="1141" r:id="rId17"/>
    <p:sldId id="280" r:id="rId18"/>
    <p:sldId id="1142" r:id="rId19"/>
    <p:sldId id="1197" r:id="rId20"/>
    <p:sldId id="1198" r:id="rId21"/>
    <p:sldId id="1190" r:id="rId22"/>
    <p:sldId id="1183" r:id="rId23"/>
    <p:sldId id="1134" r:id="rId24"/>
    <p:sldId id="1185" r:id="rId25"/>
    <p:sldId id="1121" r:id="rId2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000F59"/>
    <a:srgbClr val="9ABB59"/>
    <a:srgbClr val="C0504D"/>
    <a:srgbClr val="F2833E"/>
    <a:srgbClr val="359DDB"/>
    <a:srgbClr val="E8F1F9"/>
    <a:srgbClr val="E9F0F9"/>
    <a:srgbClr val="F8A4FF"/>
    <a:srgbClr val="C59BA4"/>
    <a:srgbClr val="47BF9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8FB837D-C827-4EFA-A057-4D05807E0F7C}" styleName="テーマ スタイル 1 - アクセント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中間スタイル 3 - アクセント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中間スタイル 3 - アクセント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426" autoAdjust="0"/>
    <p:restoredTop sz="47619" autoAdjust="0"/>
  </p:normalViewPr>
  <p:slideViewPr>
    <p:cSldViewPr snapToGrid="0" snapToObjects="1">
      <p:cViewPr varScale="1">
        <p:scale>
          <a:sx n="52" d="100"/>
          <a:sy n="52" d="100"/>
        </p:scale>
        <p:origin x="2624" y="192"/>
      </p:cViewPr>
      <p:guideLst/>
    </p:cSldViewPr>
  </p:slideViewPr>
  <p:notesTextViewPr>
    <p:cViewPr>
      <p:scale>
        <a:sx n="150" d="100"/>
        <a:sy n="150" d="100"/>
      </p:scale>
      <p:origin x="0" y="0"/>
    </p:cViewPr>
  </p:notesTextViewPr>
  <p:sorterViewPr>
    <p:cViewPr varScale="1">
      <p:scale>
        <a:sx n="1" d="1"/>
        <a:sy n="1" d="1"/>
      </p:scale>
      <p:origin x="0" y="-8909"/>
    </p:cViewPr>
  </p:sorterViewPr>
  <p:notesViewPr>
    <p:cSldViewPr snapToGrid="0" snapToObjects="1">
      <p:cViewPr varScale="1">
        <p:scale>
          <a:sx n="83" d="100"/>
          <a:sy n="83" d="100"/>
        </p:scale>
        <p:origin x="3560"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91A1D9C-CC65-D046-B899-BDC1F7787685}" type="slidenum">
              <a:rPr kumimoji="1" lang="ja-JP" altLang="en-US" smtClean="0"/>
              <a:t>‹#›</a:t>
            </a:fld>
            <a:endParaRPr kumimoji="1" lang="ja-JP" altLang="en-US"/>
          </a:p>
        </p:txBody>
      </p:sp>
    </p:spTree>
    <p:extLst>
      <p:ext uri="{BB962C8B-B14F-4D97-AF65-F5344CB8AC3E}">
        <p14:creationId xmlns:p14="http://schemas.microsoft.com/office/powerpoint/2010/main" val="279293970"/>
      </p:ext>
    </p:extLst>
  </p:cSld>
  <p:clrMap bg1="lt1" tx1="dk1" bg2="lt2" tx2="dk2" accent1="accent1" accent2="accent2" accent3="accent3" accent4="accent4" accent5="accent5" accent6="accent6" hlink="hlink" folHlink="folHlink"/>
  <p:hf sldNum="0" hdr="0" ftr="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svg>
</file>

<file path=ppt/media/image22.jpg>
</file>

<file path=ppt/media/image23.png>
</file>

<file path=ppt/media/image24.pn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svg>
</file>

<file path=ppt/media/image38.png>
</file>

<file path=ppt/media/image39.svg>
</file>

<file path=ppt/media/image4.png>
</file>

<file path=ppt/media/image40.png>
</file>

<file path=ppt/media/image41.png>
</file>

<file path=ppt/media/image42.svg>
</file>

<file path=ppt/media/image43.jpeg>
</file>

<file path=ppt/media/image44.tiff>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55DADC-34C0-5049-88B2-372474B0B553}" type="slidenum">
              <a:rPr kumimoji="1" lang="ja-JP" altLang="en-US" smtClean="0"/>
              <a:t>‹#›</a:t>
            </a:fld>
            <a:endParaRPr kumimoji="1" lang="ja-JP" altLang="en-US"/>
          </a:p>
        </p:txBody>
      </p:sp>
    </p:spTree>
    <p:extLst>
      <p:ext uri="{BB962C8B-B14F-4D97-AF65-F5344CB8AC3E}">
        <p14:creationId xmlns:p14="http://schemas.microsoft.com/office/powerpoint/2010/main" val="302079623"/>
      </p:ext>
    </p:extLst>
  </p:cSld>
  <p:clrMap bg1="lt1" tx1="dk1" bg2="lt2" tx2="dk2" accent1="accent1" accent2="accent2" accent3="accent3" accent4="accent4" accent5="accent5" accent6="accent6" hlink="hlink" folHlink="folHlink"/>
  <p:hf sldNum="0" hdr="0" ftr="0"/>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r>
              <a:rPr lang="en-US" altLang="ja-JP">
                <a:effectLst/>
              </a:rPr>
              <a:t>Voice:Mizuki</a:t>
            </a:r>
          </a:p>
          <a:p>
            <a:r>
              <a:rPr lang="en-US" altLang="ja-JP" dirty="0">
                <a:effectLst/>
              </a:rPr>
              <a:t>Topic:</a:t>
            </a:r>
            <a:r>
              <a:rPr lang="ja-JP" altLang="en-US" dirty="0">
                <a:effectLst/>
              </a:rPr>
              <a:t>オープンオンライン教育を活用したコンピテンシーに基づく教育</a:t>
            </a:r>
            <a:endParaRPr lang="en-US" altLang="ja-JP" dirty="0">
              <a:effectLst/>
            </a:endParaRPr>
          </a:p>
          <a:p>
            <a:endParaRPr lang="en-US" altLang="ja-JP" dirty="0">
              <a:effectLst/>
            </a:endParaRPr>
          </a:p>
          <a:p>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amazon:auto-breaths</a:t>
            </a:r>
            <a:r>
              <a:rPr lang="en-US" altLang="ja-JP" b="0" i="0" dirty="0">
                <a:solidFill>
                  <a:srgbClr val="16191F"/>
                </a:solidFill>
                <a:effectLst/>
                <a:latin typeface="Monaco"/>
              </a:rPr>
              <a:t>&gt;</a:t>
            </a:r>
            <a:r>
              <a:rPr kumimoji="1" lang="en-US" altLang="ja-JP" sz="1200" b="0" i="0" u="none" strike="noStrike" kern="1200" dirty="0">
                <a:solidFill>
                  <a:schemeClr val="tx1"/>
                </a:solidFill>
                <a:effectLst/>
                <a:latin typeface="+mn-lt"/>
                <a:ea typeface="+mn-ea"/>
                <a:cs typeface="+mn-cs"/>
              </a:rPr>
              <a:t>&lt;prosody pitch="+20%"  rate="120%"&gt;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コ</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ンニチワ</a:t>
            </a:r>
            <a:r>
              <a:rPr lang="en-US" altLang="ja-JP" b="0" i="0" dirty="0">
                <a:solidFill>
                  <a:srgbClr val="1990B8"/>
                </a:solidFill>
                <a:effectLst/>
                <a:latin typeface="Consolas" panose="020B0609020204030204" pitchFamily="49" charset="0"/>
              </a:rPr>
              <a:t>'</a:t>
            </a:r>
            <a:r>
              <a:rPr lang="en-US" altLang="ja-JP" b="0" i="0" dirty="0">
                <a:solidFill>
                  <a:srgbClr val="5F6364"/>
                </a:solidFill>
                <a:effectLst/>
                <a:latin typeface="Consolas" panose="020B0609020204030204" pitchFamily="49" charset="0"/>
              </a:rPr>
              <a:t>"&gt;</a:t>
            </a:r>
            <a:r>
              <a:rPr lang="ja-JP" altLang="en-US" b="0" i="0" dirty="0">
                <a:solidFill>
                  <a:srgbClr val="000000"/>
                </a:solidFill>
                <a:effectLst/>
                <a:latin typeface="Meiryo" panose="020B0604030504040204" pitchFamily="50" charset="-128"/>
                <a:ea typeface="Meiryo" panose="020B0604030504040204" pitchFamily="50" charset="-128"/>
              </a:rPr>
              <a:t>こんにちは</a:t>
            </a:r>
            <a:r>
              <a:rPr lang="en-US" altLang="ja-JP" b="0" i="0" dirty="0">
                <a:solidFill>
                  <a:srgbClr val="000000"/>
                </a:solidFill>
                <a:effectLst/>
                <a:latin typeface="Meiryo" panose="020B0604030504040204" pitchFamily="50" charset="-128"/>
                <a:ea typeface="Meiryo" panose="020B0604030504040204" pitchFamily="50" charset="-128"/>
              </a:rPr>
              <a:t> &lt;/phoneme&gt;</a:t>
            </a:r>
            <a:r>
              <a:rPr kumimoji="1" lang="ja-JP" altLang="en-US" sz="1200" b="0" i="0" u="none" strike="noStrike" kern="1200" dirty="0">
                <a:solidFill>
                  <a:schemeClr val="tx1"/>
                </a:solidFill>
                <a:effectLst/>
                <a:latin typeface="+mn-lt"/>
                <a:ea typeface="+mn-ea"/>
                <a:cs typeface="+mn-cs"/>
              </a:rPr>
              <a:t>．</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amazon:auto-breaths</a:t>
            </a:r>
            <a:r>
              <a:rPr lang="en-US" altLang="ja-JP" b="0" i="0" dirty="0">
                <a:solidFill>
                  <a:srgbClr val="16191F"/>
                </a:solidFill>
                <a:effectLst/>
                <a:latin typeface="Monaco"/>
              </a:rPr>
              <a:t>&gt;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b="0" i="0" dirty="0">
              <a:solidFill>
                <a:srgbClr val="323232"/>
              </a:solidFill>
              <a:effectLst/>
              <a:latin typeface="Work Sa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323232"/>
                </a:solidFill>
                <a:effectLst/>
                <a:latin typeface="Work Sans"/>
              </a:rPr>
              <a:t>[break:"1s"]</a:t>
            </a:r>
            <a:r>
              <a:rPr kumimoji="1" lang="en-US" altLang="ja-JP" sz="1200" b="0" i="0" u="none" strike="noStrike" kern="1200" dirty="0">
                <a:solidFill>
                  <a:schemeClr val="tx1"/>
                </a:solidFill>
                <a:effectLst/>
                <a:latin typeface="+mn-lt"/>
                <a:ea typeface="+mn-ea"/>
                <a:cs typeface="+mn-cs"/>
              </a:rPr>
              <a:t>NPO</a:t>
            </a:r>
            <a:r>
              <a:rPr kumimoji="1" lang="ja-JP" altLang="en-US" sz="1200" b="0" i="0" u="none" strike="noStrike" kern="1200" dirty="0">
                <a:solidFill>
                  <a:schemeClr val="tx1"/>
                </a:solidFill>
                <a:effectLst/>
                <a:latin typeface="+mn-lt"/>
                <a:ea typeface="+mn-ea"/>
                <a:cs typeface="+mn-cs"/>
              </a:rPr>
              <a:t>法人 </a:t>
            </a:r>
            <a:r>
              <a:rPr kumimoji="1" lang="en-US" altLang="ja-JP" sz="1200" b="0" i="0" u="none" strike="noStrike" kern="1200" dirty="0">
                <a:solidFill>
                  <a:schemeClr val="tx1"/>
                </a:solidFill>
                <a:effectLst/>
                <a:latin typeface="+mn-lt"/>
                <a:ea typeface="+mn-ea"/>
                <a:cs typeface="+mn-cs"/>
              </a:rPr>
              <a:t>,</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シ</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ーシ</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ーシ</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ータ</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イズ</a:t>
            </a:r>
            <a:r>
              <a:rPr lang="en-US" altLang="ja-JP" b="0" i="0" dirty="0">
                <a:solidFill>
                  <a:srgbClr val="5F6364"/>
                </a:solidFill>
                <a:effectLst/>
                <a:latin typeface="Consolas" panose="020B0609020204030204" pitchFamily="49" charset="0"/>
              </a:rPr>
              <a:t>"&gt;</a:t>
            </a:r>
            <a:r>
              <a:rPr lang="en-US" altLang="ja-JP" b="0" i="0" dirty="0">
                <a:solidFill>
                  <a:srgbClr val="000000"/>
                </a:solidFill>
                <a:effectLst/>
                <a:latin typeface="Meiryo" panose="020B0604030504040204" pitchFamily="50" charset="-128"/>
                <a:ea typeface="Meiryo" panose="020B0604030504040204" pitchFamily="50" charset="-128"/>
              </a:rPr>
              <a:t>CCC-TIES&lt;/phoneme&gt;</a:t>
            </a:r>
            <a:r>
              <a:rPr kumimoji="1" lang="ja-JP" altLang="en-US" sz="1200" b="0" i="0" u="none" strike="noStrike" kern="1200" dirty="0">
                <a:solidFill>
                  <a:schemeClr val="tx1"/>
                </a:solidFill>
                <a:effectLst/>
                <a:latin typeface="+mn-lt"/>
                <a:ea typeface="+mn-ea"/>
                <a:cs typeface="+mn-cs"/>
              </a:rPr>
              <a:t>の</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堀</a:t>
            </a:r>
            <a:r>
              <a:rPr kumimoji="1" lang="en-US" altLang="ja-JP" sz="1200" b="0" i="0" u="none" strike="noStrike" kern="1200" dirty="0">
                <a:solidFill>
                  <a:schemeClr val="tx1"/>
                </a:solidFill>
                <a:effectLst/>
                <a:latin typeface="+mn-lt"/>
                <a:ea typeface="+mn-ea"/>
                <a:cs typeface="+mn-cs"/>
              </a:rPr>
              <a:t>)[kana:"</a:t>
            </a:r>
            <a:r>
              <a:rPr kumimoji="1" lang="ja-JP" altLang="en-US" sz="1200" b="0" i="0" u="none" strike="noStrike" kern="1200" dirty="0">
                <a:solidFill>
                  <a:schemeClr val="tx1"/>
                </a:solidFill>
                <a:effectLst/>
                <a:latin typeface="+mn-lt"/>
                <a:ea typeface="+mn-ea"/>
                <a:cs typeface="+mn-cs"/>
              </a:rPr>
              <a:t>ホ</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リ</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です．</a:t>
            </a:r>
            <a:r>
              <a:rPr lang="en-US" altLang="ja-JP" b="0" i="0" dirty="0">
                <a:solidFill>
                  <a:srgbClr val="323232"/>
                </a:solidFill>
                <a:effectLst/>
                <a:latin typeface="Work Sans"/>
              </a:rPr>
              <a:t>[break:"1s"]</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本日は，現在我々が行っている研究，</a:t>
            </a:r>
            <a:r>
              <a:rPr lang="en-US" altLang="ja-JP" b="0" i="0" dirty="0">
                <a:solidFill>
                  <a:srgbClr val="323232"/>
                </a:solidFill>
                <a:effectLst/>
                <a:latin typeface="Work Sans"/>
              </a:rPr>
              <a:t>[break:"500ms"]</a:t>
            </a:r>
            <a:r>
              <a:rPr kumimoji="1" lang="ja-JP" altLang="en-US" sz="1200" b="0" i="0" u="none" strike="noStrike" kern="1200" dirty="0">
                <a:solidFill>
                  <a:schemeClr val="tx1"/>
                </a:solidFill>
                <a:effectLst/>
                <a:latin typeface="+mn-lt"/>
                <a:ea typeface="+mn-ea"/>
                <a:cs typeface="+mn-cs"/>
              </a:rPr>
              <a:t>「</a:t>
            </a:r>
            <a:r>
              <a:rPr lang="ja-JP" altLang="ja-JP" dirty="0"/>
              <a:t>オープンオンライン教育を活用した</a:t>
            </a:r>
            <a:r>
              <a:rPr lang="en-US" altLang="ja-JP" b="0" i="0" dirty="0">
                <a:solidFill>
                  <a:srgbClr val="323232"/>
                </a:solidFill>
                <a:effectLst/>
                <a:latin typeface="Work Sans"/>
              </a:rPr>
              <a:t>[break:"100ms"]</a:t>
            </a:r>
            <a:r>
              <a:rPr lang="ja-JP" altLang="ja-JP" dirty="0"/>
              <a:t>コンピテンシーに基づく</a:t>
            </a:r>
            <a:r>
              <a:rPr lang="ja-JP" altLang="en-US" dirty="0"/>
              <a:t>教育」について説明します．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p>
          <a:p>
            <a:r>
              <a:rPr kumimoji="1" lang="en-US" altLang="ja-JP" dirty="0"/>
              <a:t>```</a:t>
            </a:r>
          </a:p>
          <a:p>
            <a:endParaRPr kumimoji="1" lang="en-US" altLang="ja-JP" dirty="0"/>
          </a:p>
          <a:p>
            <a:r>
              <a:rPr kumimoji="1" lang="en-US" altLang="ja-JP" dirty="0"/>
              <a:t>```description</a:t>
            </a:r>
          </a:p>
          <a:p>
            <a:r>
              <a:rPr kumimoji="1" lang="ja-JP" altLang="en-US" sz="1200" b="0" i="0" u="none" strike="noStrike" kern="1200" dirty="0">
                <a:solidFill>
                  <a:schemeClr val="tx1"/>
                </a:solidFill>
                <a:effectLst/>
                <a:latin typeface="+mn-lt"/>
                <a:ea typeface="+mn-ea"/>
                <a:cs typeface="+mn-cs"/>
              </a:rPr>
              <a:t>こんにちは．</a:t>
            </a:r>
            <a:r>
              <a:rPr kumimoji="1" lang="en-US" altLang="ja-JP" sz="1200" b="0" i="0" u="none" strike="noStrike" kern="1200" dirty="0">
                <a:solidFill>
                  <a:schemeClr val="tx1"/>
                </a:solidFill>
                <a:effectLst/>
                <a:latin typeface="+mn-lt"/>
                <a:ea typeface="+mn-ea"/>
                <a:cs typeface="+mn-cs"/>
              </a:rPr>
              <a:t>NPO</a:t>
            </a:r>
            <a:r>
              <a:rPr kumimoji="1" lang="ja-JP" altLang="en-US" sz="1200" b="0" i="0" u="none" strike="noStrike" kern="1200" dirty="0">
                <a:solidFill>
                  <a:schemeClr val="tx1"/>
                </a:solidFill>
                <a:effectLst/>
                <a:latin typeface="+mn-lt"/>
                <a:ea typeface="+mn-ea"/>
                <a:cs typeface="+mn-cs"/>
              </a:rPr>
              <a:t>法人</a:t>
            </a:r>
            <a:r>
              <a:rPr kumimoji="1" lang="en-US" altLang="ja-JP" sz="1200" b="0" i="0" u="none" strike="noStrike" kern="1200" dirty="0">
                <a:solidFill>
                  <a:schemeClr val="tx1"/>
                </a:solidFill>
                <a:effectLst/>
                <a:latin typeface="+mn-lt"/>
                <a:ea typeface="+mn-ea"/>
                <a:cs typeface="+mn-cs"/>
              </a:rPr>
              <a:t>CCC-TIES</a:t>
            </a:r>
            <a:r>
              <a:rPr kumimoji="1" lang="ja-JP" altLang="en-US" sz="1200" b="0" i="0" u="none" strike="noStrike" kern="1200" dirty="0">
                <a:solidFill>
                  <a:schemeClr val="tx1"/>
                </a:solidFill>
                <a:effectLst/>
                <a:latin typeface="+mn-lt"/>
                <a:ea typeface="+mn-ea"/>
                <a:cs typeface="+mn-cs"/>
              </a:rPr>
              <a:t>の堀です．</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本日は，現在我々が行っている，研究，「</a:t>
            </a:r>
            <a:r>
              <a:rPr lang="ja-JP" altLang="ja-JP" dirty="0"/>
              <a:t>オープンオンライン教育を活用したコンピテンシーに基づく</a:t>
            </a:r>
            <a:r>
              <a:rPr lang="ja-JP" altLang="en-US" dirty="0"/>
              <a:t>教育」について説明します．</a:t>
            </a:r>
            <a:endParaRPr lang="en-US" altLang="ja-JP" dirty="0"/>
          </a:p>
          <a:p>
            <a:r>
              <a:rPr kumimoji="1" lang="en-US" altLang="ja-JP" dirty="0"/>
              <a:t>```</a:t>
            </a:r>
            <a:endParaRPr kumimoji="1" lang="ja-JP" altLang="en-US" dirty="0"/>
          </a:p>
          <a:p>
            <a:endParaRPr kumimoji="1" lang="ja-JP" altLang="en-US" dirty="0"/>
          </a:p>
        </p:txBody>
      </p:sp>
      <p:sp>
        <p:nvSpPr>
          <p:cNvPr id="5" name="日付プレースホルダー 4"/>
          <p:cNvSpPr>
            <a:spLocks noGrp="1"/>
          </p:cNvSpPr>
          <p:nvPr>
            <p:ph type="dt" idx="11"/>
          </p:nvPr>
        </p:nvSpPr>
        <p:spPr/>
        <p:txBody>
          <a:bodyPr/>
          <a:lstStyle/>
          <a:p>
            <a:endParaRPr kumimoji="1" lang="ja-JP" altLang="en-US"/>
          </a:p>
        </p:txBody>
      </p:sp>
    </p:spTree>
    <p:extLst>
      <p:ext uri="{BB962C8B-B14F-4D97-AF65-F5344CB8AC3E}">
        <p14:creationId xmlns:p14="http://schemas.microsoft.com/office/powerpoint/2010/main" val="79654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Delay:1.0</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Topic: </a:t>
            </a:r>
            <a:r>
              <a:rPr kumimoji="1" lang="ja-JP" altLang="en-US" sz="1200" dirty="0"/>
              <a:t>コンピテンシー</a:t>
            </a:r>
            <a:endParaRPr kumimoji="1"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t>ここで，コンピテンシーとは，</a:t>
            </a:r>
            <a:r>
              <a:rPr lang="ja-JP" altLang="en-US" sz="1200" dirty="0"/>
              <a:t>特定の活動を行うために必要とされる</a:t>
            </a:r>
            <a:r>
              <a:rPr lang="en-US" altLang="ja-JP" sz="1200" dirty="0"/>
              <a:t>[break:"0.1s"]</a:t>
            </a:r>
            <a:r>
              <a:rPr lang="ja-JP" altLang="en-US" sz="1200" dirty="0"/>
              <a:t>スキルや知識と定義されます</a:t>
            </a:r>
            <a:r>
              <a:rPr lang="en-US" altLang="ja-JP" sz="1200" dirty="0"/>
              <a:t>.</a:t>
            </a:r>
            <a:endParaRPr lang="ja-JP" alt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dirty="0"/>
              <a:t>そのため、</a:t>
            </a:r>
            <a:r>
              <a:rPr kumimoji="1" lang="ja-JP" altLang="en-US" dirty="0"/>
              <a:t>コンピテンシーは，タスクと知識やスキルの</a:t>
            </a:r>
            <a:r>
              <a:rPr kumimoji="1" lang="en-US" altLang="ja-JP" dirty="0"/>
              <a:t>2</a:t>
            </a:r>
            <a:r>
              <a:rPr kumimoji="1" lang="ja-JP" altLang="en-US" dirty="0"/>
              <a:t>部グラフで表現することができます．</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例えば，</a:t>
            </a:r>
            <a:r>
              <a:rPr kumimoji="1" lang="en-US" altLang="ja-JP" dirty="0"/>
              <a:t>IPA</a:t>
            </a:r>
            <a:r>
              <a:rPr kumimoji="1" lang="ja-JP" altLang="en-US" dirty="0"/>
              <a:t>が，策定した</a:t>
            </a:r>
            <a:r>
              <a:rPr kumimoji="1" lang="en-US" altLang="ja-JP" dirty="0"/>
              <a:t>i</a:t>
            </a:r>
            <a:r>
              <a:rPr kumimoji="1" lang="ja-JP" altLang="en-US" dirty="0"/>
              <a:t>コンピテンシーディクショナリによると，</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人材の確保という活動、</a:t>
            </a:r>
            <a:r>
              <a:rPr kumimoji="1" lang="en-US" altLang="ja-JP" dirty="0"/>
              <a:t>[break:"0.2s"]</a:t>
            </a:r>
            <a:r>
              <a:rPr kumimoji="1" lang="ja-JP" altLang="en-US" dirty="0"/>
              <a:t>すなわちタスクには，</a:t>
            </a:r>
            <a:r>
              <a:rPr kumimoji="1" lang="en-US" altLang="ja-JP" dirty="0"/>
              <a:t>[break:"0.3s"]</a:t>
            </a:r>
            <a:r>
              <a:rPr lang="ja-JP" altLang="en-US" sz="1200" dirty="0">
                <a:solidFill>
                  <a:schemeClr val="bg1"/>
                </a:solidFill>
                <a:latin typeface="Century Gothic" panose="020B0502020202020204" pitchFamily="34" charset="0"/>
                <a:ea typeface="Hiragino Kaku Gothic ProN W3" panose="020B0300000000000000" pitchFamily="34" charset="-128"/>
              </a:rPr>
              <a:t>労働関連取引関連法規という知識が，</a:t>
            </a:r>
            <a:r>
              <a:rPr lang="en-US" altLang="ja-JP" sz="1200" dirty="0">
                <a:solidFill>
                  <a:schemeClr val="bg1"/>
                </a:solidFill>
                <a:latin typeface="Century Gothic" panose="020B0502020202020204" pitchFamily="34" charset="0"/>
                <a:ea typeface="Hiragino Kaku Gothic ProN W3" panose="020B0300000000000000" pitchFamily="34" charset="-128"/>
              </a:rPr>
              <a:t>[break:"0.3s"]</a:t>
            </a:r>
            <a:endParaRPr lang="ja-JP" altLang="en-US" sz="1200" dirty="0">
              <a:solidFill>
                <a:schemeClr val="bg1"/>
              </a:solidFill>
              <a:latin typeface="Century Gothic" panose="020B0502020202020204" pitchFamily="34" charset="0"/>
              <a:ea typeface="Hiragino Kaku Gothic ProN W3" panose="020B0300000000000000"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dirty="0">
                <a:solidFill>
                  <a:schemeClr val="bg1"/>
                </a:solidFill>
                <a:latin typeface="Century Gothic" panose="020B0502020202020204" pitchFamily="34" charset="0"/>
                <a:ea typeface="Hiragino Kaku Gothic ProN W3" panose="020B0300000000000000" pitchFamily="34" charset="-128"/>
              </a:rPr>
              <a:t>メンバーを適正配置するタスクには，加えて，人材育成管理手法という知識が必要である</a:t>
            </a:r>
            <a:r>
              <a:rPr lang="en-US" altLang="ja-JP" sz="1200" dirty="0">
                <a:solidFill>
                  <a:schemeClr val="bg1"/>
                </a:solidFill>
                <a:latin typeface="Century Gothic" panose="020B0502020202020204" pitchFamily="34" charset="0"/>
                <a:ea typeface="Hiragino Kaku Gothic ProN W3" panose="020B0300000000000000" pitchFamily="34" charset="-128"/>
              </a:rPr>
              <a:t>[break:"0.3s"]</a:t>
            </a:r>
            <a:r>
              <a:rPr lang="ja-JP" altLang="en-US" sz="1200" dirty="0">
                <a:solidFill>
                  <a:schemeClr val="bg1"/>
                </a:solidFill>
                <a:latin typeface="Century Gothic" panose="020B0502020202020204" pitchFamily="34" charset="0"/>
                <a:ea typeface="Hiragino Kaku Gothic ProN W3" panose="020B0300000000000000" pitchFamily="34" charset="-128"/>
              </a:rPr>
              <a:t>という具合にタスクのノードと，知識やスキルのノードが互いに紐付けされた</a:t>
            </a:r>
            <a:r>
              <a:rPr lang="en-US" altLang="ja-JP" sz="1200" dirty="0">
                <a:solidFill>
                  <a:schemeClr val="bg1"/>
                </a:solidFill>
                <a:latin typeface="Century Gothic" panose="020B0502020202020204" pitchFamily="34" charset="0"/>
                <a:ea typeface="Hiragino Kaku Gothic ProN W3" panose="020B0300000000000000" pitchFamily="34" charset="-128"/>
              </a:rPr>
              <a:t>[break:"0.2s"]</a:t>
            </a:r>
            <a:r>
              <a:rPr lang="ja-JP" altLang="en-US" sz="1200" dirty="0">
                <a:solidFill>
                  <a:schemeClr val="bg1"/>
                </a:solidFill>
                <a:latin typeface="Century Gothic" panose="020B0502020202020204" pitchFamily="34" charset="0"/>
                <a:ea typeface="Hiragino Kaku Gothic ProN W3" panose="020B0300000000000000" pitchFamily="34" charset="-128"/>
              </a:rPr>
              <a:t>二部グラフで表せます ．</a:t>
            </a:r>
            <a:endParaRPr lang="en-US" altLang="ja-JP" sz="1200" dirty="0">
              <a:solidFill>
                <a:schemeClr val="bg1"/>
              </a:solidFill>
              <a:latin typeface="Century Gothic" panose="020B0502020202020204" pitchFamily="34" charset="0"/>
              <a:ea typeface="Hiragino Kaku Gothic ProN W3" panose="020B0300000000000000"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solidFill>
                  <a:schemeClr val="bg1"/>
                </a:solidFill>
                <a:latin typeface="Century Gothic" panose="020B0502020202020204" pitchFamily="34" charset="0"/>
                <a:ea typeface="Hiragino Kaku Gothic ProN W3" panose="020B0300000000000000" pitchFamily="34" charset="-128"/>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a:solidFill>
                <a:schemeClr val="bg1"/>
              </a:solidFill>
              <a:latin typeface="Century Gothic" panose="020B0502020202020204" pitchFamily="34" charset="0"/>
              <a:ea typeface="Hiragino Kaku Gothic ProN W3" panose="020B0300000000000000"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solidFill>
                  <a:schemeClr val="bg1"/>
                </a:solidFill>
                <a:latin typeface="Century Gothic" panose="020B0502020202020204" pitchFamily="34" charset="0"/>
                <a:ea typeface="Hiragino Kaku Gothic ProN W3" panose="020B0300000000000000" pitchFamily="34" charset="-128"/>
              </a:rPr>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solidFill>
                  <a:schemeClr val="bg1"/>
                </a:solidFill>
                <a:latin typeface="Century Gothic" panose="020B0502020202020204" pitchFamily="34" charset="0"/>
                <a:ea typeface="Hiragino Kaku Gothic ProN W3" panose="020B0300000000000000" pitchFamily="34" charset="-128"/>
              </a:rPr>
              <a:t>ここで，コンピテンシーとは，特定の活動を行うために必要とされるスキルや知識と定義されます．</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solidFill>
                  <a:schemeClr val="bg1"/>
                </a:solidFill>
                <a:latin typeface="Century Gothic" panose="020B0502020202020204" pitchFamily="34" charset="0"/>
                <a:ea typeface="Hiragino Kaku Gothic ProN W3" panose="020B0300000000000000" pitchFamily="34" charset="-128"/>
              </a:rPr>
              <a:t>そのため、コンピテンシーは，タスクと知識やスキルの二部グラフで表現することができます．</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solidFill>
                  <a:schemeClr val="bg1"/>
                </a:solidFill>
                <a:latin typeface="Century Gothic" panose="020B0502020202020204" pitchFamily="34" charset="0"/>
                <a:ea typeface="Hiragino Kaku Gothic ProN W3" panose="020B0300000000000000" pitchFamily="34" charset="-128"/>
              </a:rPr>
              <a:t>例えば，</a:t>
            </a:r>
            <a:r>
              <a:rPr kumimoji="1" lang="en-US" altLang="ja-JP" sz="1200" dirty="0">
                <a:solidFill>
                  <a:schemeClr val="bg1"/>
                </a:solidFill>
                <a:latin typeface="Century Gothic" panose="020B0502020202020204" pitchFamily="34" charset="0"/>
                <a:ea typeface="Hiragino Kaku Gothic ProN W3" panose="020B0300000000000000" pitchFamily="34" charset="-128"/>
              </a:rPr>
              <a:t>IPA</a:t>
            </a:r>
            <a:r>
              <a:rPr kumimoji="1" lang="ja-JP" altLang="en-US" sz="1200" dirty="0">
                <a:solidFill>
                  <a:schemeClr val="bg1"/>
                </a:solidFill>
                <a:latin typeface="Century Gothic" panose="020B0502020202020204" pitchFamily="34" charset="0"/>
                <a:ea typeface="Hiragino Kaku Gothic ProN W3" panose="020B0300000000000000" pitchFamily="34" charset="-128"/>
              </a:rPr>
              <a:t>が，策定した</a:t>
            </a:r>
            <a:r>
              <a:rPr kumimoji="1" lang="en-US" altLang="ja-JP" sz="1200" dirty="0">
                <a:solidFill>
                  <a:schemeClr val="bg1"/>
                </a:solidFill>
                <a:latin typeface="Century Gothic" panose="020B0502020202020204" pitchFamily="34" charset="0"/>
                <a:ea typeface="Hiragino Kaku Gothic ProN W3" panose="020B0300000000000000" pitchFamily="34" charset="-128"/>
              </a:rPr>
              <a:t>i</a:t>
            </a:r>
            <a:r>
              <a:rPr kumimoji="1" lang="ja-JP" altLang="en-US" sz="1200" dirty="0">
                <a:solidFill>
                  <a:schemeClr val="bg1"/>
                </a:solidFill>
                <a:latin typeface="Century Gothic" panose="020B0502020202020204" pitchFamily="34" charset="0"/>
                <a:ea typeface="Hiragino Kaku Gothic ProN W3" panose="020B0300000000000000" pitchFamily="34" charset="-128"/>
              </a:rPr>
              <a:t>コンピテンシーディクショナリによると</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solidFill>
                  <a:schemeClr val="bg1"/>
                </a:solidFill>
                <a:latin typeface="Century Gothic" panose="020B0502020202020204" pitchFamily="34" charset="0"/>
                <a:ea typeface="Hiragino Kaku Gothic ProN W3" panose="020B0300000000000000" pitchFamily="34" charset="-128"/>
              </a:rPr>
              <a:t>人材の確保という活動、すなわちタスクには，労働関連取引関連法規という知識が，</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solidFill>
                  <a:schemeClr val="bg1"/>
                </a:solidFill>
                <a:latin typeface="Century Gothic" panose="020B0502020202020204" pitchFamily="34" charset="0"/>
                <a:ea typeface="Hiragino Kaku Gothic ProN W3" panose="020B0300000000000000" pitchFamily="34" charset="-128"/>
              </a:rPr>
              <a:t>メンバを適正配置するタスクには，加えて，人材育成管理手法という知識が必要であるという具合にタスクのノードと知識やスキルのノードが互いに紐付けされた二部グラフで表せます．</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solidFill>
                  <a:schemeClr val="bg1"/>
                </a:solidFill>
                <a:latin typeface="Century Gothic" panose="020B0502020202020204" pitchFamily="34" charset="0"/>
                <a:ea typeface="Hiragino Kaku Gothic ProN W3" panose="020B0300000000000000" pitchFamily="34" charset="-128"/>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a:solidFill>
                <a:schemeClr val="bg1"/>
              </a:solidFill>
              <a:latin typeface="Century Gothic" panose="020B0502020202020204" pitchFamily="34" charset="0"/>
              <a:ea typeface="Hiragino Kaku Gothic ProN W3" panose="020B0300000000000000"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26547730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200" b="0" dirty="0">
                <a:latin typeface="Meiryo UI" panose="020B0604030504040204" pitchFamily="34" charset="-128"/>
                <a:ea typeface="Meiryo UI" panose="020B0604030504040204" pitchFamily="34" charset="-128"/>
              </a:rPr>
              <a:t>Topic: </a:t>
            </a:r>
            <a:r>
              <a:rPr lang="ja-JP" altLang="en-US" sz="1200" b="0" dirty="0">
                <a:latin typeface="Meiryo UI" panose="020B0604030504040204" pitchFamily="34" charset="-128"/>
                <a:ea typeface="Meiryo UI" panose="020B0604030504040204" pitchFamily="34" charset="-128"/>
              </a:rPr>
              <a:t>コンピテンシーのグラフ構造</a:t>
            </a:r>
            <a:endParaRPr lang="en-US" altLang="ja-JP" sz="1200" b="0" dirty="0">
              <a:latin typeface="Meiryo UI" panose="020B0604030504040204" pitchFamily="34" charset="-128"/>
              <a:ea typeface="Meiryo UI" panose="020B0604030504040204" pitchFamily="34" charset="-128"/>
            </a:endParaRPr>
          </a:p>
          <a:p>
            <a:endParaRPr lang="en-US" altLang="ja-JP" sz="1200" b="0" dirty="0">
              <a:latin typeface="Meiryo UI" panose="020B0604030504040204" pitchFamily="34" charset="-128"/>
              <a:ea typeface="Meiryo UI" panose="020B0604030504040204" pitchFamily="34" charset="-128"/>
            </a:endParaRPr>
          </a:p>
          <a:p>
            <a:r>
              <a:rPr lang="en-US" altLang="ja-JP" sz="1200" b="0" dirty="0">
                <a:latin typeface="Meiryo UI" panose="020B0604030504040204" pitchFamily="34" charset="-128"/>
                <a:ea typeface="Meiryo UI" panose="020B0604030504040204" pitchFamily="34" charset="-128"/>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さらにこのコンピテンシーはいくつかの特徴を持っています．</a:t>
            </a:r>
          </a:p>
          <a:p>
            <a:r>
              <a:rPr lang="ja-JP" altLang="en-US" sz="1200" b="0" dirty="0">
                <a:latin typeface="Meiryo UI" panose="020B0604030504040204" pitchFamily="34" charset="-128"/>
                <a:ea typeface="Meiryo UI" panose="020B0604030504040204" pitchFamily="34" charset="-128"/>
              </a:rPr>
              <a:t>この二部グラフは，さきほどの</a:t>
            </a:r>
            <a:r>
              <a:rPr lang="en-US" altLang="ja-JP" sz="1200" b="0" dirty="0">
                <a:latin typeface="Meiryo UI" panose="020B0604030504040204" pitchFamily="34" charset="-128"/>
                <a:ea typeface="Meiryo UI" panose="020B0604030504040204" pitchFamily="34" charset="-128"/>
              </a:rPr>
              <a:t>i</a:t>
            </a:r>
            <a:r>
              <a:rPr lang="ja-JP" altLang="en-US" sz="1200" b="0" dirty="0">
                <a:latin typeface="Meiryo UI" panose="020B0604030504040204" pitchFamily="34" charset="-128"/>
                <a:ea typeface="Meiryo UI" panose="020B0604030504040204" pitchFamily="34" charset="-128"/>
              </a:rPr>
              <a:t>コンピテンシーディクショナリの二部グラフで、左側がタスクのノード，右側が知識やスキルノードとなっています．</a:t>
            </a:r>
          </a:p>
          <a:p>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これを眺めると、</a:t>
            </a:r>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一つの「タスク」は複数の知識スキルに </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紐付いて</a:t>
            </a:r>
            <a:r>
              <a:rPr lang="en-US" altLang="ja-JP" sz="1200" b="0" dirty="0">
                <a:latin typeface="Meiryo UI" panose="020B0604030504040204" pitchFamily="34" charset="-128"/>
                <a:ea typeface="Meiryo UI" panose="020B0604030504040204" pitchFamily="34" charset="-128"/>
              </a:rPr>
              <a:t>)[kana:"</a:t>
            </a:r>
            <a:r>
              <a:rPr lang="ja-JP" altLang="en-US" sz="1200" b="0" dirty="0">
                <a:latin typeface="Meiryo UI" panose="020B0604030504040204" pitchFamily="34" charset="-128"/>
                <a:ea typeface="Meiryo UI" panose="020B0604030504040204" pitchFamily="34" charset="-128"/>
              </a:rPr>
              <a:t>ヒモヅイテ</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おり，タスクは複数の「知識・スキル」で構成されている．</a:t>
            </a:r>
            <a:endParaRPr lang="en-US" altLang="ja-JP" sz="1200" b="0" dirty="0">
              <a:latin typeface="Meiryo UI" panose="020B0604030504040204" pitchFamily="34" charset="-128"/>
              <a:ea typeface="Meiryo UI" panose="020B0604030504040204" pitchFamily="34" charset="-128"/>
            </a:endParaRPr>
          </a:p>
          <a:p>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次に，知識・タスクも複数のタスクに</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紐付いて</a:t>
            </a:r>
            <a:r>
              <a:rPr lang="en-US" altLang="ja-JP" sz="1200" b="0" dirty="0">
                <a:latin typeface="Meiryo UI" panose="020B0604030504040204" pitchFamily="34" charset="-128"/>
                <a:ea typeface="Meiryo UI" panose="020B0604030504040204" pitchFamily="34" charset="-128"/>
              </a:rPr>
              <a:t>)[kana:"</a:t>
            </a:r>
            <a:r>
              <a:rPr lang="ja-JP" altLang="en-US" sz="1200" b="0" dirty="0">
                <a:latin typeface="Meiryo UI" panose="020B0604030504040204" pitchFamily="34" charset="-128"/>
                <a:ea typeface="Meiryo UI" panose="020B0604030504040204" pitchFamily="34" charset="-128"/>
              </a:rPr>
              <a:t>ヒモヅイテ</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おり，複数のタスクで共通した「知識・スキル」があることがわかります．</a:t>
            </a:r>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また，</a:t>
            </a:r>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このようなタスクと知識・スキルの繋がりは，一部のタスク，知識・スキルに集中しており、冪乗分布になっています．</a:t>
            </a:r>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これは，インターネットのリンクや航空機の路線図と同様の特定のハブに繋がりが集中するスケールフリーのネットワーク構造をもっている</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ということ</a:t>
            </a:r>
            <a:r>
              <a:rPr lang="en-US" altLang="ja-JP" sz="1200" b="0" dirty="0">
                <a:latin typeface="Meiryo UI" panose="020B0604030504040204" pitchFamily="34" charset="-128"/>
                <a:ea typeface="Meiryo UI" panose="020B0604030504040204" pitchFamily="34" charset="-128"/>
              </a:rPr>
              <a:t>)[kana:"</a:t>
            </a:r>
            <a:r>
              <a:rPr lang="ja-JP" altLang="en-US" sz="1200" b="0" dirty="0">
                <a:latin typeface="Meiryo UI" panose="020B0604030504040204" pitchFamily="34" charset="-128"/>
                <a:ea typeface="Meiryo UI" panose="020B0604030504040204" pitchFamily="34" charset="-128"/>
              </a:rPr>
              <a:t>トイウコト</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になります．</a:t>
            </a:r>
            <a:endParaRPr lang="en-US" altLang="ja-JP" sz="1200" b="0" dirty="0">
              <a:latin typeface="Meiryo UI" panose="020B0604030504040204" pitchFamily="34" charset="-128"/>
              <a:ea typeface="Meiryo UI" panose="020B0604030504040204"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r>
              <a:rPr lang="en-US" altLang="ja-JP" sz="1200" b="0" dirty="0">
                <a:latin typeface="Meiryo UI" panose="020B0604030504040204" pitchFamily="34" charset="-128"/>
                <a:ea typeface="Meiryo UI" panose="020B0604030504040204" pitchFamily="34" charset="-128"/>
              </a:rPr>
              <a:t>```</a:t>
            </a:r>
          </a:p>
          <a:p>
            <a:r>
              <a:rPr lang="en-US" altLang="ja-JP" sz="1200" b="0" dirty="0">
                <a:latin typeface="Meiryo UI" panose="020B0604030504040204" pitchFamily="34" charset="-128"/>
                <a:ea typeface="Meiryo UI" panose="020B0604030504040204" pitchFamily="34" charset="-128"/>
              </a:rPr>
              <a:t>```description</a:t>
            </a:r>
          </a:p>
          <a:p>
            <a:r>
              <a:rPr lang="ja-JP" altLang="en-US" sz="1200" b="0" dirty="0">
                <a:latin typeface="Meiryo UI" panose="020B0604030504040204" pitchFamily="34" charset="-128"/>
                <a:ea typeface="Meiryo UI" panose="020B0604030504040204" pitchFamily="34" charset="-128"/>
              </a:rPr>
              <a:t>さらにこのコンピテンシーはいくつかの特徴を持っています．</a:t>
            </a:r>
          </a:p>
          <a:p>
            <a:r>
              <a:rPr lang="ja-JP" altLang="en-US" sz="1200" b="0" dirty="0">
                <a:latin typeface="Meiryo UI" panose="020B0604030504040204" pitchFamily="34" charset="-128"/>
                <a:ea typeface="Meiryo UI" panose="020B0604030504040204" pitchFamily="34" charset="-128"/>
              </a:rPr>
              <a:t>この二部グラフは，さきほどの</a:t>
            </a:r>
            <a:r>
              <a:rPr lang="en-US" altLang="ja-JP" sz="1200" b="0" dirty="0">
                <a:latin typeface="Meiryo UI" panose="020B0604030504040204" pitchFamily="34" charset="-128"/>
                <a:ea typeface="Meiryo UI" panose="020B0604030504040204" pitchFamily="34" charset="-128"/>
              </a:rPr>
              <a:t>i</a:t>
            </a:r>
            <a:r>
              <a:rPr lang="ja-JP" altLang="en-US" sz="1200" b="0" dirty="0">
                <a:latin typeface="Meiryo UI" panose="020B0604030504040204" pitchFamily="34" charset="-128"/>
                <a:ea typeface="Meiryo UI" panose="020B0604030504040204" pitchFamily="34" charset="-128"/>
              </a:rPr>
              <a:t>コンピテンシーディクショナリの二部グラフで，左側がタスクのノード，右側が知識やスキルノードとなっています．</a:t>
            </a:r>
          </a:p>
          <a:p>
            <a:endParaRPr lang="ja-JP" altLang="en-US"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これを眺めると，</a:t>
            </a:r>
          </a:p>
          <a:p>
            <a:r>
              <a:rPr lang="ja-JP" altLang="en-US" sz="1200" b="0" dirty="0">
                <a:latin typeface="Meiryo UI" panose="020B0604030504040204" pitchFamily="34" charset="-128"/>
                <a:ea typeface="Meiryo UI" panose="020B0604030504040204" pitchFamily="34" charset="-128"/>
              </a:rPr>
              <a:t>一つの「タスク」は複数の知識スキルに紐付いており，タスクは複数の「知識・スキル」で構成されている．</a:t>
            </a:r>
          </a:p>
          <a:p>
            <a:endParaRPr lang="ja-JP" altLang="en-US"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次に，知識・タスクも複数のタスクに紐付いており，複数のタスクで共通した「知識・スキル」があることがわかります．</a:t>
            </a:r>
          </a:p>
          <a:p>
            <a:r>
              <a:rPr lang="ja-JP" altLang="en-US" sz="1200" b="0" dirty="0">
                <a:latin typeface="Meiryo UI" panose="020B0604030504040204" pitchFamily="34" charset="-128"/>
                <a:ea typeface="Meiryo UI" panose="020B0604030504040204" pitchFamily="34" charset="-128"/>
              </a:rPr>
              <a:t>また，</a:t>
            </a:r>
          </a:p>
          <a:p>
            <a:r>
              <a:rPr lang="ja-JP" altLang="en-US" sz="1200" b="0" dirty="0">
                <a:latin typeface="Meiryo UI" panose="020B0604030504040204" pitchFamily="34" charset="-128"/>
                <a:ea typeface="Meiryo UI" panose="020B0604030504040204" pitchFamily="34" charset="-128"/>
              </a:rPr>
              <a:t>このようなタスクと知識・スキルの繋がりは，一部のタスク，知識・スキルに集中しており，冪乗分布になっています．</a:t>
            </a:r>
          </a:p>
          <a:p>
            <a:r>
              <a:rPr lang="ja-JP" altLang="en-US" sz="1200" b="0" dirty="0">
                <a:latin typeface="Meiryo UI" panose="020B0604030504040204" pitchFamily="34" charset="-128"/>
                <a:ea typeface="Meiryo UI" panose="020B0604030504040204" pitchFamily="34" charset="-128"/>
              </a:rPr>
              <a:t>これは，インターネットのリンクや航空機の路線図と同様の特定のハブに繋がりが集中するスケールフリーのネットワーク構造をもっているということになります．</a:t>
            </a:r>
          </a:p>
          <a:p>
            <a:r>
              <a:rPr lang="en-US" altLang="ja-JP" sz="1200" b="0" dirty="0">
                <a:latin typeface="Meiryo UI" panose="020B0604030504040204" pitchFamily="34" charset="-128"/>
                <a:ea typeface="Meiryo UI" panose="020B0604030504040204" pitchFamily="34" charset="-128"/>
              </a:rPr>
              <a:t>```</a:t>
            </a:r>
          </a:p>
          <a:p>
            <a:endParaRPr lang="ja-JP" altLang="en-US" sz="1200" b="0" dirty="0">
              <a:latin typeface="Meiryo UI" panose="020B0604030504040204" pitchFamily="34" charset="-128"/>
              <a:ea typeface="Meiryo UI" panose="020B0604030504040204" pitchFamily="34" charset="-128"/>
            </a:endParaRP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7186857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Topic: CBE</a:t>
            </a:r>
            <a:r>
              <a:rPr kumimoji="1" lang="ja-JP" altLang="en-US" dirty="0"/>
              <a:t>の課題</a:t>
            </a:r>
            <a:endParaRPr kumimoji="1" lang="en-US" altLang="ja-JP" dirty="0"/>
          </a:p>
          <a:p>
            <a:endParaRPr kumimoji="1" lang="en-US" altLang="ja-JP" dirty="0"/>
          </a:p>
          <a:p>
            <a:r>
              <a:rPr kumimoji="1" lang="en-US" altLang="ja-JP" dirty="0"/>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endParaRPr kumimoji="1" lang="en-US" altLang="ja-JP" dirty="0"/>
          </a:p>
          <a:p>
            <a:r>
              <a:rPr kumimoji="1" lang="ja-JP" altLang="en-US" dirty="0"/>
              <a:t>一方，</a:t>
            </a:r>
            <a:r>
              <a:rPr kumimoji="1" lang="en-US" altLang="ja-JP" dirty="0"/>
              <a:t>&lt;phoneme alphabet="x-amazon-</a:t>
            </a:r>
            <a:r>
              <a:rPr kumimoji="1" lang="en-US" altLang="ja-JP" dirty="0" err="1"/>
              <a:t>pron</a:t>
            </a:r>
            <a:r>
              <a:rPr kumimoji="1" lang="en-US" altLang="ja-JP" dirty="0"/>
              <a:t>-kana" </a:t>
            </a:r>
            <a:r>
              <a:rPr kumimoji="1" lang="en-US" altLang="ja-JP" dirty="0" err="1"/>
              <a:t>ph</a:t>
            </a:r>
            <a:r>
              <a:rPr kumimoji="1" lang="en-US" altLang="ja-JP" dirty="0"/>
              <a:t>="</a:t>
            </a:r>
            <a:r>
              <a:rPr kumimoji="1" lang="ja-JP" altLang="en-US" dirty="0"/>
              <a:t>シ</a:t>
            </a:r>
            <a:r>
              <a:rPr kumimoji="1" lang="en-US" altLang="ja-JP" dirty="0"/>
              <a:t>'</a:t>
            </a:r>
            <a:r>
              <a:rPr kumimoji="1" lang="ja-JP" altLang="en-US" dirty="0"/>
              <a:t>ービ</a:t>
            </a:r>
            <a:r>
              <a:rPr kumimoji="1" lang="en-US" altLang="ja-JP" dirty="0"/>
              <a:t>'</a:t>
            </a:r>
            <a:r>
              <a:rPr kumimoji="1" lang="ja-JP" altLang="en-US" dirty="0"/>
              <a:t>ーイ</a:t>
            </a:r>
            <a:r>
              <a:rPr kumimoji="1" lang="en-US" altLang="ja-JP" dirty="0"/>
              <a:t>'</a:t>
            </a:r>
            <a:r>
              <a:rPr kumimoji="1" lang="ja-JP" altLang="en-US" dirty="0"/>
              <a:t>ー</a:t>
            </a:r>
            <a:r>
              <a:rPr kumimoji="1" lang="en-US" altLang="ja-JP" dirty="0"/>
              <a:t>"&gt;CBE&lt;/phoneme&gt;</a:t>
            </a:r>
            <a:r>
              <a:rPr kumimoji="1" lang="ja-JP" altLang="en-US" dirty="0"/>
              <a:t>には課題もあります．</a:t>
            </a:r>
            <a:endParaRPr kumimoji="1" lang="en-US" altLang="ja-JP" dirty="0"/>
          </a:p>
          <a:p>
            <a:r>
              <a:rPr kumimoji="1" lang="ja-JP" altLang="en-US" dirty="0"/>
              <a:t>まず，コンピテンシーの開発には専門的な知識を必要とし、さらに刻々と変わる社会に応じて</a:t>
            </a:r>
            <a:r>
              <a:rPr kumimoji="1" lang="en-US" altLang="ja-JP" dirty="0"/>
              <a:t>[break:"0.1s"]</a:t>
            </a:r>
            <a:r>
              <a:rPr kumimoji="1" lang="ja-JP" altLang="en-US" dirty="0"/>
              <a:t>改修する必要がります</a:t>
            </a:r>
            <a:r>
              <a:rPr kumimoji="1" lang="en-US" altLang="ja-JP" dirty="0"/>
              <a:t>.</a:t>
            </a:r>
            <a:endParaRPr kumimoji="1" lang="ja-JP" altLang="en-US" dirty="0"/>
          </a:p>
          <a:p>
            <a:r>
              <a:rPr kumimoji="1" lang="ja-JP" altLang="en-US" dirty="0"/>
              <a:t>そのため</a:t>
            </a:r>
            <a:r>
              <a:rPr kumimoji="1" lang="en-US" altLang="ja-JP" dirty="0"/>
              <a:t>(</a:t>
            </a:r>
            <a:r>
              <a:rPr kumimoji="1" lang="ja-JP" altLang="en-US" dirty="0"/>
              <a:t>非常に</a:t>
            </a:r>
            <a:r>
              <a:rPr kumimoji="1" lang="en-US" altLang="ja-JP" dirty="0"/>
              <a:t>)[kana:"</a:t>
            </a:r>
            <a:r>
              <a:rPr kumimoji="1" lang="ja-JP" altLang="en-US" dirty="0"/>
              <a:t>ヒジョウ</a:t>
            </a:r>
            <a:r>
              <a:rPr kumimoji="1" lang="en-US" altLang="ja-JP" dirty="0"/>
              <a:t>'</a:t>
            </a:r>
            <a:r>
              <a:rPr kumimoji="1" lang="ja-JP" altLang="en-US" dirty="0"/>
              <a:t>ニ</a:t>
            </a:r>
            <a:r>
              <a:rPr kumimoji="1" lang="en-US" altLang="ja-JP" dirty="0"/>
              <a:t>"]</a:t>
            </a:r>
            <a:r>
              <a:rPr kumimoji="1" lang="ja-JP" altLang="en-US" dirty="0"/>
              <a:t>コストがかかり，無償のオンライン教育として提供するのが難しいという課題です．</a:t>
            </a:r>
            <a:endParaRPr kumimoji="1" lang="en-US" altLang="ja-JP" dirty="0"/>
          </a:p>
          <a:p>
            <a:r>
              <a:rPr kumimoji="1" lang="ja-JP" altLang="en-US" dirty="0"/>
              <a:t>次に，</a:t>
            </a:r>
            <a:r>
              <a:rPr kumimoji="1" lang="en-US" altLang="ja-JP" dirty="0"/>
              <a:t>&lt;phoneme alphabet="x-amazon-</a:t>
            </a:r>
            <a:r>
              <a:rPr kumimoji="1" lang="en-US" altLang="ja-JP" dirty="0" err="1"/>
              <a:t>pron</a:t>
            </a:r>
            <a:r>
              <a:rPr kumimoji="1" lang="en-US" altLang="ja-JP" dirty="0"/>
              <a:t>-kana" </a:t>
            </a:r>
            <a:r>
              <a:rPr kumimoji="1" lang="en-US" altLang="ja-JP" dirty="0" err="1"/>
              <a:t>ph</a:t>
            </a:r>
            <a:r>
              <a:rPr kumimoji="1" lang="en-US" altLang="ja-JP" dirty="0"/>
              <a:t>="</a:t>
            </a:r>
            <a:r>
              <a:rPr kumimoji="1" lang="ja-JP" altLang="en-US" dirty="0"/>
              <a:t>シ</a:t>
            </a:r>
            <a:r>
              <a:rPr kumimoji="1" lang="en-US" altLang="ja-JP" dirty="0"/>
              <a:t>'</a:t>
            </a:r>
            <a:r>
              <a:rPr kumimoji="1" lang="ja-JP" altLang="en-US" dirty="0"/>
              <a:t>ービ</a:t>
            </a:r>
            <a:r>
              <a:rPr kumimoji="1" lang="en-US" altLang="ja-JP" dirty="0"/>
              <a:t>'</a:t>
            </a:r>
            <a:r>
              <a:rPr kumimoji="1" lang="ja-JP" altLang="en-US" dirty="0"/>
              <a:t>ーイ</a:t>
            </a:r>
            <a:r>
              <a:rPr kumimoji="1" lang="en-US" altLang="ja-JP" dirty="0"/>
              <a:t>'</a:t>
            </a:r>
            <a:r>
              <a:rPr kumimoji="1" lang="ja-JP" altLang="en-US" dirty="0"/>
              <a:t>ー</a:t>
            </a:r>
            <a:r>
              <a:rPr kumimoji="1" lang="en-US" altLang="ja-JP" dirty="0"/>
              <a:t>"&gt;CBE&lt;/phoneme&gt;</a:t>
            </a:r>
            <a:r>
              <a:rPr kumimoji="1" lang="ja-JP" altLang="en-US" dirty="0"/>
              <a:t>はそのように開発にお金がかかるため，特定の企業の利益のために作成されることになります．</a:t>
            </a:r>
            <a:endParaRPr kumimoji="1" lang="en-US" altLang="ja-JP" dirty="0"/>
          </a:p>
          <a:p>
            <a:r>
              <a:rPr kumimoji="1" lang="ja-JP" altLang="en-US" dirty="0"/>
              <a:t>その結果，組織が期待する能力に偏ってしまい，多様な人々の多様な価値観に対応</a:t>
            </a:r>
            <a:r>
              <a:rPr kumimoji="1" lang="en-US" altLang="ja-JP" dirty="0"/>
              <a:t>(</a:t>
            </a:r>
            <a:r>
              <a:rPr kumimoji="1" lang="ja-JP" altLang="en-US" dirty="0"/>
              <a:t>できなくなって</a:t>
            </a:r>
            <a:r>
              <a:rPr kumimoji="1" lang="en-US" altLang="ja-JP" dirty="0"/>
              <a:t>)[kana:"</a:t>
            </a:r>
            <a:r>
              <a:rPr kumimoji="1" lang="ja-JP" altLang="en-US" dirty="0"/>
              <a:t>デキナク</a:t>
            </a:r>
            <a:r>
              <a:rPr kumimoji="1" lang="en-US" altLang="ja-JP" dirty="0"/>
              <a:t>'</a:t>
            </a:r>
            <a:r>
              <a:rPr kumimoji="1" lang="ja-JP" altLang="en-US" dirty="0"/>
              <a:t>ナッテ</a:t>
            </a:r>
            <a:r>
              <a:rPr kumimoji="1" lang="en-US" altLang="ja-JP" dirty="0"/>
              <a:t>"]</a:t>
            </a:r>
            <a:r>
              <a:rPr kumimoji="1" lang="ja-JP" altLang="en-US" dirty="0"/>
              <a:t>しまうと言う課題です．</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r>
              <a:rPr kumimoji="1" lang="en-US" altLang="ja-JP" dirty="0"/>
              <a:t>```</a:t>
            </a:r>
          </a:p>
          <a:p>
            <a:endParaRPr kumimoji="1" lang="en-US" altLang="ja-JP" dirty="0"/>
          </a:p>
          <a:p>
            <a:r>
              <a:rPr kumimoji="1" lang="en-US" altLang="ja-JP" dirty="0"/>
              <a:t>```description</a:t>
            </a:r>
          </a:p>
          <a:p>
            <a:r>
              <a:rPr kumimoji="1" lang="ja-JP" altLang="en-US" dirty="0"/>
              <a:t>一方，</a:t>
            </a:r>
            <a:r>
              <a:rPr kumimoji="1" lang="en-US" altLang="ja-JP" dirty="0"/>
              <a:t>CBE</a:t>
            </a:r>
            <a:r>
              <a:rPr kumimoji="1" lang="ja-JP" altLang="en-US" dirty="0"/>
              <a:t>には課題もあります．</a:t>
            </a:r>
          </a:p>
          <a:p>
            <a:r>
              <a:rPr kumimoji="1" lang="ja-JP" altLang="en-US" dirty="0"/>
              <a:t>まず，コンピテンシーの開発には専門的な知識を必要とし，さらに刻々と変わる社会に応じて改修する必要がります</a:t>
            </a:r>
            <a:r>
              <a:rPr kumimoji="1" lang="en-US" altLang="ja-JP" dirty="0"/>
              <a:t>.</a:t>
            </a:r>
          </a:p>
          <a:p>
            <a:r>
              <a:rPr kumimoji="1" lang="ja-JP" altLang="en-US" dirty="0"/>
              <a:t>そのため非常にコストがかかり，無償のオンライン教育として提供するのが難しいという課題です．</a:t>
            </a:r>
          </a:p>
          <a:p>
            <a:endParaRPr kumimoji="1" lang="ja-JP" altLang="en-US" dirty="0"/>
          </a:p>
          <a:p>
            <a:r>
              <a:rPr kumimoji="1" lang="ja-JP" altLang="en-US" dirty="0"/>
              <a:t>次に，</a:t>
            </a:r>
            <a:r>
              <a:rPr kumimoji="1" lang="en-US" altLang="ja-JP" dirty="0"/>
              <a:t>CBE</a:t>
            </a:r>
            <a:r>
              <a:rPr kumimoji="1" lang="ja-JP" altLang="en-US" dirty="0"/>
              <a:t>はそのように開発にお金がかかるため，特定の企業の利益のために作成されることになります．</a:t>
            </a:r>
          </a:p>
          <a:p>
            <a:r>
              <a:rPr kumimoji="1" lang="ja-JP" altLang="en-US" dirty="0"/>
              <a:t>その結果，組織が期待する能力に偏ってしまい，多様な人々の多様な価値観に対応できなくなってしまうと言う課題です．</a:t>
            </a:r>
          </a:p>
          <a:p>
            <a:r>
              <a:rPr kumimoji="1" lang="en-US" altLang="ja-JP" dirty="0"/>
              <a:t>```</a:t>
            </a:r>
          </a:p>
          <a:p>
            <a:endParaRPr kumimoji="1" lang="en-US" altLang="ja-JP"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13925907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200" dirty="0"/>
              <a:t>Topic: OER</a:t>
            </a:r>
            <a:r>
              <a:rPr lang="ja-JP" altLang="en-US" sz="1200" dirty="0"/>
              <a:t>を活用した</a:t>
            </a:r>
            <a:r>
              <a:rPr lang="en-US" altLang="ja-JP" sz="1200" dirty="0"/>
              <a:t>CBE</a:t>
            </a:r>
            <a:r>
              <a:rPr lang="ja-JP" altLang="en-US" sz="1200" dirty="0"/>
              <a:t>の自動化システム</a:t>
            </a:r>
            <a:endParaRPr lang="en-US" altLang="ja-JP" sz="1200" dirty="0"/>
          </a:p>
          <a:p>
            <a:endParaRPr lang="en-US" altLang="ja-JP" sz="1200" dirty="0"/>
          </a:p>
          <a:p>
            <a:r>
              <a:rPr lang="en-US" altLang="ja-JP" sz="1200" dirty="0"/>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endParaRPr lang="en-US" altLang="ja-JP" sz="1200" dirty="0"/>
          </a:p>
          <a:p>
            <a:r>
              <a:rPr lang="ja-JP" altLang="en-US" sz="1200" dirty="0"/>
              <a:t>そこで，われわれは，</a:t>
            </a:r>
            <a:r>
              <a:rPr lang="en-US" altLang="ja-JP" sz="1200" dirty="0"/>
              <a:t>&lt;phoneme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シ</a:t>
            </a:r>
            <a:r>
              <a:rPr lang="en-US" altLang="ja-JP" sz="1200" dirty="0"/>
              <a:t>'</a:t>
            </a:r>
            <a:r>
              <a:rPr lang="ja-JP" altLang="en-US" sz="1200" dirty="0"/>
              <a:t>ービ</a:t>
            </a:r>
            <a:r>
              <a:rPr lang="en-US" altLang="ja-JP" sz="1200" dirty="0"/>
              <a:t>'</a:t>
            </a:r>
            <a:r>
              <a:rPr lang="ja-JP" altLang="en-US" sz="1200" dirty="0"/>
              <a:t>ーイ</a:t>
            </a:r>
            <a:r>
              <a:rPr lang="en-US" altLang="ja-JP" sz="1200" dirty="0"/>
              <a:t>'</a:t>
            </a:r>
            <a:r>
              <a:rPr lang="ja-JP" altLang="en-US" sz="1200" dirty="0"/>
              <a:t>ー</a:t>
            </a:r>
            <a:r>
              <a:rPr lang="en-US" altLang="ja-JP" sz="1200" dirty="0"/>
              <a:t>"&gt;CBE&lt;/phoneme&gt;</a:t>
            </a:r>
            <a:r>
              <a:rPr lang="ja-JP" altLang="en-US" sz="1200" dirty="0"/>
              <a:t>の課題を解決し，無償のオンライン教育として提供するため，</a:t>
            </a:r>
            <a:r>
              <a:rPr lang="en-US" altLang="ja-JP" sz="1200" dirty="0"/>
              <a:t>[break:"0.3s"]</a:t>
            </a:r>
          </a:p>
          <a:p>
            <a:r>
              <a:rPr lang="ja-JP" altLang="en-US" sz="1200" dirty="0"/>
              <a:t>無料で公開されている教材，すなわち</a:t>
            </a:r>
            <a:r>
              <a:rPr lang="en-US" altLang="ja-JP" sz="1200" dirty="0"/>
              <a:t>[break:"0.2s"]&lt;phoneme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オ</a:t>
            </a:r>
            <a:r>
              <a:rPr lang="en-US" altLang="ja-JP" sz="1200" dirty="0"/>
              <a:t>'</a:t>
            </a:r>
            <a:r>
              <a:rPr lang="ja-JP" altLang="en-US" sz="1200" dirty="0"/>
              <a:t>ーイ</a:t>
            </a:r>
            <a:r>
              <a:rPr lang="en-US" altLang="ja-JP" sz="1200" dirty="0"/>
              <a:t>'</a:t>
            </a:r>
            <a:r>
              <a:rPr lang="ja-JP" altLang="en-US" sz="1200" dirty="0"/>
              <a:t>ーアール</a:t>
            </a:r>
            <a:r>
              <a:rPr lang="en-US" altLang="ja-JP" sz="1200" dirty="0"/>
              <a:t>'"&gt;OER&lt;/phoneme&gt;</a:t>
            </a:r>
            <a:r>
              <a:rPr lang="ja-JP" altLang="en-US" sz="1200" dirty="0"/>
              <a:t>を用いて自動的に</a:t>
            </a:r>
            <a:r>
              <a:rPr lang="en-US" altLang="ja-JP" sz="1200" dirty="0"/>
              <a:t>&lt;phoneme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シ</a:t>
            </a:r>
            <a:r>
              <a:rPr lang="en-US" altLang="ja-JP" sz="1200" dirty="0"/>
              <a:t>'</a:t>
            </a:r>
            <a:r>
              <a:rPr lang="ja-JP" altLang="en-US" sz="1200" dirty="0"/>
              <a:t>ービーイ</a:t>
            </a:r>
            <a:r>
              <a:rPr lang="en-US" altLang="ja-JP" sz="1200" dirty="0"/>
              <a:t>'</a:t>
            </a:r>
            <a:r>
              <a:rPr lang="ja-JP" altLang="en-US" sz="1200" dirty="0"/>
              <a:t>ー</a:t>
            </a:r>
            <a:r>
              <a:rPr lang="en-US" altLang="ja-JP" sz="1200" dirty="0"/>
              <a:t>"&gt;CBE&lt;/phoneme&gt;</a:t>
            </a:r>
            <a:r>
              <a:rPr lang="ja-JP" altLang="en-US" sz="1200" dirty="0"/>
              <a:t>を提供する学習システムの開発を進めています．</a:t>
            </a:r>
          </a:p>
          <a:p>
            <a:endParaRPr lang="en-US" altLang="ja-JP" sz="1200" dirty="0"/>
          </a:p>
          <a:p>
            <a:r>
              <a:rPr lang="ja-JP" altLang="en-US" sz="1200" dirty="0"/>
              <a:t>そのプロセスの概要は</a:t>
            </a:r>
            <a:r>
              <a:rPr lang="en-US" altLang="ja-JP" sz="1200" dirty="0"/>
              <a:t>[break:"0.3s"]</a:t>
            </a:r>
          </a:p>
          <a:p>
            <a:r>
              <a:rPr lang="ja-JP" altLang="en-US" sz="1200" dirty="0"/>
              <a:t>まず，</a:t>
            </a:r>
            <a:r>
              <a:rPr lang="en-US" altLang="ja-JP" sz="1200" dirty="0"/>
              <a:t>&lt;phoneme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オ</a:t>
            </a:r>
            <a:r>
              <a:rPr lang="en-US" altLang="ja-JP" sz="1200" dirty="0"/>
              <a:t>'</a:t>
            </a:r>
            <a:r>
              <a:rPr lang="ja-JP" altLang="en-US" sz="1200" dirty="0"/>
              <a:t>ーイ</a:t>
            </a:r>
            <a:r>
              <a:rPr lang="en-US" altLang="ja-JP" sz="1200" dirty="0"/>
              <a:t>'</a:t>
            </a:r>
            <a:r>
              <a:rPr lang="ja-JP" altLang="en-US" sz="1200" dirty="0"/>
              <a:t>ーアール</a:t>
            </a:r>
            <a:r>
              <a:rPr lang="en-US" altLang="ja-JP" sz="1200" dirty="0"/>
              <a:t>'"&gt;OER&lt;/phoneme&gt;</a:t>
            </a:r>
            <a:r>
              <a:rPr lang="ja-JP" altLang="en-US" sz="1200" dirty="0"/>
              <a:t>をグラフ構造でデータベース化し，</a:t>
            </a:r>
            <a:r>
              <a:rPr lang="en-US" altLang="ja-JP" sz="1200" dirty="0"/>
              <a:t>[break:"0.2s"]</a:t>
            </a:r>
          </a:p>
          <a:p>
            <a:r>
              <a:rPr lang="en-US" altLang="ja-JP" sz="1200" dirty="0"/>
              <a:t>&lt;phoneme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オ</a:t>
            </a:r>
            <a:r>
              <a:rPr lang="en-US" altLang="ja-JP" sz="1200" dirty="0"/>
              <a:t>'</a:t>
            </a:r>
            <a:r>
              <a:rPr lang="ja-JP" altLang="en-US" sz="1200" dirty="0"/>
              <a:t>ーイ</a:t>
            </a:r>
            <a:r>
              <a:rPr lang="en-US" altLang="ja-JP" sz="1200" dirty="0"/>
              <a:t>'</a:t>
            </a:r>
            <a:r>
              <a:rPr lang="ja-JP" altLang="en-US" sz="1200" dirty="0"/>
              <a:t>ーアール</a:t>
            </a:r>
            <a:r>
              <a:rPr lang="en-US" altLang="ja-JP" sz="1200" dirty="0"/>
              <a:t>'"&gt;OER&lt;/phoneme&gt;</a:t>
            </a:r>
            <a:r>
              <a:rPr lang="ja-JP" altLang="en-US" sz="1200" dirty="0"/>
              <a:t>に対する学習者の学習行動から，タスクを抽出し，コンピテンシーを生成します．</a:t>
            </a:r>
            <a:endParaRPr lang="en-US" altLang="ja-JP" sz="1200" dirty="0"/>
          </a:p>
          <a:p>
            <a:r>
              <a:rPr lang="ja-JP" altLang="en-US" sz="1200" dirty="0"/>
              <a:t>そして最終的には，それらを体系化し，学習者</a:t>
            </a:r>
            <a:r>
              <a:rPr lang="en-US" altLang="ja-JP" sz="1200" dirty="0"/>
              <a:t>(1</a:t>
            </a:r>
            <a:r>
              <a:rPr lang="ja-JP" altLang="en-US" sz="1200" dirty="0"/>
              <a:t>人</a:t>
            </a:r>
            <a:r>
              <a:rPr lang="en-US" altLang="ja-JP" sz="1200" dirty="0"/>
              <a:t>1</a:t>
            </a:r>
            <a:r>
              <a:rPr lang="ja-JP" altLang="en-US" sz="1200" dirty="0"/>
              <a:t>人</a:t>
            </a:r>
            <a:r>
              <a:rPr lang="en-US" altLang="ja-JP" sz="1200" dirty="0"/>
              <a:t>)[kana:"</a:t>
            </a:r>
            <a:r>
              <a:rPr lang="ja-JP" altLang="en-US" sz="1200" dirty="0"/>
              <a:t>ヒトリヒトリ</a:t>
            </a:r>
            <a:r>
              <a:rPr lang="en-US" altLang="ja-JP" sz="1200" dirty="0"/>
              <a:t>"]</a:t>
            </a:r>
            <a:r>
              <a:rPr lang="ja-JP" altLang="en-US" sz="1200" dirty="0"/>
              <a:t>に適合した</a:t>
            </a:r>
            <a:r>
              <a:rPr lang="en-US" altLang="ja-JP" sz="1200" dirty="0"/>
              <a:t>&lt;phoneme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シ</a:t>
            </a:r>
            <a:r>
              <a:rPr lang="en-US" altLang="ja-JP" sz="1200" dirty="0"/>
              <a:t>'</a:t>
            </a:r>
            <a:r>
              <a:rPr lang="ja-JP" altLang="en-US" sz="1200" dirty="0"/>
              <a:t>ービ</a:t>
            </a:r>
            <a:r>
              <a:rPr lang="en-US" altLang="ja-JP" sz="1200" dirty="0"/>
              <a:t>'</a:t>
            </a:r>
            <a:r>
              <a:rPr lang="ja-JP" altLang="en-US" sz="1200" dirty="0"/>
              <a:t>ーイ</a:t>
            </a:r>
            <a:r>
              <a:rPr lang="en-US" altLang="ja-JP" sz="1200" dirty="0"/>
              <a:t>'</a:t>
            </a:r>
            <a:r>
              <a:rPr lang="ja-JP" altLang="en-US" sz="1200" dirty="0"/>
              <a:t>ー</a:t>
            </a:r>
            <a:r>
              <a:rPr lang="en-US" altLang="ja-JP" sz="1200" dirty="0"/>
              <a:t>"&gt;CBE&lt;/phoneme&gt;</a:t>
            </a:r>
            <a:r>
              <a:rPr lang="ja-JP" altLang="en-US" sz="1200" dirty="0"/>
              <a:t>を提供します．</a:t>
            </a:r>
            <a:endParaRPr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r>
              <a:rPr lang="en-US" sz="1200" dirty="0"/>
              <a:t>```</a:t>
            </a:r>
          </a:p>
          <a:p>
            <a:endParaRPr lang="en-US" sz="1200" dirty="0"/>
          </a:p>
          <a:p>
            <a:r>
              <a:rPr lang="en-US" sz="1200" dirty="0"/>
              <a:t>```description</a:t>
            </a:r>
          </a:p>
          <a:p>
            <a:r>
              <a:rPr lang="ja-JP" altLang="en-US" sz="1200" dirty="0"/>
              <a:t>そこで，われわれは，</a:t>
            </a:r>
            <a:r>
              <a:rPr lang="en-US" altLang="ja-JP" sz="1200" dirty="0"/>
              <a:t>CBE</a:t>
            </a:r>
            <a:r>
              <a:rPr lang="ja-JP" altLang="en-US" sz="1200" dirty="0"/>
              <a:t>の課題を解決し，無償のオンライン教育として提供するため，</a:t>
            </a:r>
          </a:p>
          <a:p>
            <a:r>
              <a:rPr lang="ja-JP" altLang="en-US" sz="1200" dirty="0"/>
              <a:t>無料で公開されている教材，すなわち</a:t>
            </a:r>
            <a:r>
              <a:rPr lang="en-US" altLang="ja-JP" sz="1200" dirty="0"/>
              <a:t>OER</a:t>
            </a:r>
            <a:r>
              <a:rPr lang="ja-JP" altLang="en-US" sz="1200" dirty="0"/>
              <a:t>を用いて自動的に</a:t>
            </a:r>
            <a:r>
              <a:rPr lang="en-US" altLang="ja-JP" sz="1200" dirty="0"/>
              <a:t>CBE</a:t>
            </a:r>
            <a:r>
              <a:rPr lang="ja-JP" altLang="en-US" sz="1200" dirty="0"/>
              <a:t>を提供する学習システムの開発を進めています．</a:t>
            </a:r>
          </a:p>
          <a:p>
            <a:endParaRPr lang="ja-JP" altLang="en-US" sz="1200" dirty="0"/>
          </a:p>
          <a:p>
            <a:r>
              <a:rPr lang="ja-JP" altLang="en-US" sz="1200" dirty="0"/>
              <a:t>そのプロセスの概要は</a:t>
            </a:r>
          </a:p>
          <a:p>
            <a:r>
              <a:rPr lang="ja-JP" altLang="en-US" sz="1200" dirty="0"/>
              <a:t>まず，</a:t>
            </a:r>
            <a:r>
              <a:rPr lang="en-US" altLang="ja-JP" sz="1200" dirty="0"/>
              <a:t>OER</a:t>
            </a:r>
            <a:r>
              <a:rPr lang="ja-JP" altLang="en-US" sz="1200" dirty="0"/>
              <a:t>をグラフ構造でデータベース化し，</a:t>
            </a:r>
          </a:p>
          <a:p>
            <a:r>
              <a:rPr lang="en-US" altLang="ja-JP" sz="1200" dirty="0"/>
              <a:t>OER</a:t>
            </a:r>
            <a:r>
              <a:rPr lang="ja-JP" altLang="en-US" sz="1200" dirty="0"/>
              <a:t>に対する学習者の学習行動から，タスクを抽出し，コンピテンシーを生成します．</a:t>
            </a:r>
          </a:p>
          <a:p>
            <a:r>
              <a:rPr lang="ja-JP" altLang="en-US" sz="1200" dirty="0"/>
              <a:t>そして最終的には，それらを体系化し，学習者</a:t>
            </a:r>
            <a:r>
              <a:rPr lang="en-US" altLang="ja-JP" sz="1200" dirty="0"/>
              <a:t>1</a:t>
            </a:r>
            <a:r>
              <a:rPr lang="ja-JP" altLang="en-US" sz="1200" dirty="0"/>
              <a:t>人</a:t>
            </a:r>
            <a:r>
              <a:rPr lang="en-US" altLang="ja-JP" sz="1200" dirty="0"/>
              <a:t>1</a:t>
            </a:r>
            <a:r>
              <a:rPr lang="ja-JP" altLang="en-US" sz="1200" dirty="0"/>
              <a:t>人に適合した</a:t>
            </a:r>
            <a:r>
              <a:rPr lang="en-US" altLang="ja-JP" sz="1200" dirty="0"/>
              <a:t>CBE</a:t>
            </a:r>
            <a:r>
              <a:rPr lang="ja-JP" altLang="en-US" sz="1200" dirty="0"/>
              <a:t>を提供します．</a:t>
            </a:r>
          </a:p>
          <a:p>
            <a:r>
              <a:rPr lang="en-US" altLang="ja-JP" sz="1200" dirty="0"/>
              <a:t>```</a:t>
            </a:r>
          </a:p>
          <a:p>
            <a:endParaRPr sz="1200" dirty="0"/>
          </a:p>
        </p:txBody>
      </p:sp>
      <p:sp>
        <p:nvSpPr>
          <p:cNvPr id="4" name="スライド番号プレースホルダー 3"/>
          <p:cNvSpPr>
            <a:spLocks noGrp="1"/>
          </p:cNvSpPr>
          <p:nvPr>
            <p:ph type="sldNum" sz="quarter" idx="5"/>
          </p:nvPr>
        </p:nvSpPr>
        <p:spPr/>
        <p:txBody>
          <a:bodyPr/>
          <a:lstStyle/>
          <a:p>
            <a:fld id="{D0834270-D407-654F-BAF2-B6EEEBD2EDF2}" type="slidenum">
              <a:rPr lang="en-US" altLang="ja-JP" smtClean="0"/>
              <a:t>13</a:t>
            </a:fld>
            <a:endParaRPr lang="en-US"/>
          </a:p>
        </p:txBody>
      </p:sp>
    </p:spTree>
    <p:extLst>
      <p:ext uri="{BB962C8B-B14F-4D97-AF65-F5344CB8AC3E}">
        <p14:creationId xmlns:p14="http://schemas.microsoft.com/office/powerpoint/2010/main" val="31405776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effectLst/>
              </a:rPr>
              <a:t>Topic:</a:t>
            </a:r>
            <a:r>
              <a:rPr lang="ja-JP" altLang="en-US" dirty="0"/>
              <a:t>類似研究：</a:t>
            </a:r>
            <a:r>
              <a:rPr lang="en-US" altLang="ja-JP" dirty="0"/>
              <a:t>Open Education Graph</a:t>
            </a:r>
            <a:endParaRPr lang="en-US" altLang="ja-JP" dirty="0">
              <a:effectLst/>
            </a:endParaRPr>
          </a:p>
          <a:p>
            <a:endParaRPr lang="en-US" altLang="ja-JP" dirty="0">
              <a:effectLst/>
            </a:endParaRPr>
          </a:p>
          <a:p>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類似研究としては，</a:t>
            </a:r>
            <a:endParaRPr lang="en-US" altLang="ja-JP" dirty="0"/>
          </a:p>
          <a:p>
            <a:r>
              <a:rPr lang="en-US" altLang="ja-JP" dirty="0"/>
              <a:t>MIT</a:t>
            </a:r>
            <a:r>
              <a:rPr lang="ja-JP" altLang="en-US" dirty="0"/>
              <a:t>　</a:t>
            </a:r>
            <a:r>
              <a:rPr lang="en-US" altLang="ja-JP" dirty="0"/>
              <a:t>Mapping</a:t>
            </a:r>
            <a:r>
              <a:rPr lang="ja-JP" altLang="en-US" dirty="0"/>
              <a:t> ラボが行っている</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オープンエ</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ドゥケーション</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Open Education</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altLang="ja-JP" dirty="0"/>
              <a:t> Graph</a:t>
            </a:r>
            <a:r>
              <a:rPr lang="ja-JP" altLang="en-US" dirty="0"/>
              <a:t>のプロジェクトがあります．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彼らは，</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OER</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を，トピック，学習成果，学習評価，</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コ</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ンピテンシー</a:t>
            </a:r>
            <a:r>
              <a:rPr lang="en-US" altLang="ja-JP" b="0" i="0" dirty="0">
                <a:solidFill>
                  <a:srgbClr val="000000"/>
                </a:solidFill>
                <a:effectLst/>
                <a:latin typeface="Meiryo" panose="020B0604030504040204" pitchFamily="50" charset="-128"/>
                <a:ea typeface="Meiryo" panose="020B0604030504040204" pitchFamily="50" charset="-128"/>
              </a:rPr>
              <a:t>"&gt;</a:t>
            </a:r>
            <a:r>
              <a:rPr lang="ja-JP" altLang="en-US" dirty="0"/>
              <a:t>コンピテンシー</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に基づき</a:t>
            </a:r>
            <a:r>
              <a:rPr lang="en-US" altLang="ja-JP" b="0" i="0" dirty="0">
                <a:solidFill>
                  <a:srgbClr val="323232"/>
                </a:solidFill>
                <a:effectLst/>
                <a:latin typeface="Work Sans"/>
              </a:rPr>
              <a:t>[break:"100ms"]</a:t>
            </a:r>
            <a:r>
              <a:rPr lang="ja-JP" altLang="en-US" dirty="0"/>
              <a:t>グラフ構造化し，</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従来のテーブル構造</a:t>
            </a:r>
            <a:r>
              <a:rPr lang="en-US" altLang="ja-JP" dirty="0"/>
              <a:t>DB</a:t>
            </a:r>
            <a:r>
              <a:rPr lang="ja-JP" altLang="en-US" dirty="0"/>
              <a:t>では実現できないスケーラブルな教育データベースの構築をめざしており，</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現在はそれを，アダプティブラーニングのためのデータベースとして利用しようとしています．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ただし，ここでも，</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コ</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ンピテンシー</a:t>
            </a:r>
            <a:r>
              <a:rPr lang="en-US" altLang="ja-JP" b="0" i="0" dirty="0">
                <a:solidFill>
                  <a:srgbClr val="000000"/>
                </a:solidFill>
                <a:effectLst/>
                <a:latin typeface="Meiryo" panose="020B0604030504040204" pitchFamily="50" charset="-128"/>
                <a:ea typeface="Meiryo" panose="020B0604030504040204" pitchFamily="50" charset="-128"/>
              </a:rPr>
              <a:t>"&gt;</a:t>
            </a:r>
            <a:r>
              <a:rPr lang="ja-JP" altLang="en-US" dirty="0"/>
              <a:t>コンピテンシー</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と同様に，</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OER</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をグラフ構造とするには，コース設計段階から専門知識に基づく，正確なコース設計が必要となり，さらに，人手が必要となっています．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effectLst/>
            </a:endParaRPr>
          </a:p>
          <a:p>
            <a:r>
              <a:rPr lang="en-US" altLang="ja-JP" dirty="0">
                <a:effectLst/>
              </a:rPr>
              <a:t>```description</a:t>
            </a:r>
          </a:p>
          <a:p>
            <a:r>
              <a:rPr lang="ja-JP" altLang="en-US" dirty="0"/>
              <a:t>類似研究としては，</a:t>
            </a:r>
            <a:endParaRPr lang="en-US" altLang="ja-JP" dirty="0"/>
          </a:p>
          <a:p>
            <a:r>
              <a:rPr lang="en-US" altLang="ja-JP" dirty="0"/>
              <a:t>MIT</a:t>
            </a:r>
            <a:r>
              <a:rPr lang="ja-JP" altLang="en-US" dirty="0"/>
              <a:t>　</a:t>
            </a:r>
            <a:r>
              <a:rPr lang="en-US" altLang="ja-JP" dirty="0" err="1"/>
              <a:t>Mappig</a:t>
            </a:r>
            <a:r>
              <a:rPr lang="ja-JP" altLang="en-US" dirty="0"/>
              <a:t> ラボが行っている</a:t>
            </a:r>
            <a:r>
              <a:rPr lang="en-US" altLang="ja-JP" dirty="0"/>
              <a:t>Open Education Graph</a:t>
            </a:r>
            <a:r>
              <a:rPr lang="ja-JP" altLang="en-US" dirty="0"/>
              <a:t>のプロジェクトがあります．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彼らは，</a:t>
            </a:r>
            <a:r>
              <a:rPr lang="en-US" altLang="ja-JP" dirty="0"/>
              <a:t>OER</a:t>
            </a:r>
            <a:r>
              <a:rPr lang="ja-JP" altLang="en-US" dirty="0"/>
              <a:t>をトピック，学習成果，学習評価，コンピテンシーに基づきグラフ構造化し，</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従来のテーブル構造</a:t>
            </a:r>
            <a:r>
              <a:rPr lang="en-US" altLang="ja-JP" dirty="0"/>
              <a:t>DB</a:t>
            </a:r>
            <a:r>
              <a:rPr lang="ja-JP" altLang="en-US" dirty="0"/>
              <a:t>では実現できないスケーラブルな教育データベースの構築をめざしており，</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現在はそれをアダプティブラーニングのためのデータベースとして利用しようとしています．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ただし，ここでも，コンピテンシーと同様に，</a:t>
            </a:r>
            <a:r>
              <a:rPr lang="en-US" altLang="ja-JP" dirty="0"/>
              <a:t>OER</a:t>
            </a:r>
            <a:r>
              <a:rPr lang="ja-JP" altLang="en-US" dirty="0"/>
              <a:t>をグラフ構造とするには，コース設計段階から専門知識に基づく正確なコース設計が必要となり，さらに，人手が必要となっています．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endParaRPr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27119237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effectLst/>
              </a:rPr>
              <a:t>Topic:</a:t>
            </a:r>
            <a:r>
              <a:rPr lang="ja-JP" altLang="en-US" dirty="0"/>
              <a:t>システムの開発状況（第一フェーズ）</a:t>
            </a:r>
            <a:endParaRPr lang="en-US" altLang="ja-JP" dirty="0"/>
          </a:p>
          <a:p>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endParaRPr lang="en-US" altLang="ja-JP" dirty="0"/>
          </a:p>
          <a:p>
            <a:r>
              <a:rPr lang="ja-JP" altLang="en-US" dirty="0"/>
              <a:t>そこで，我々は，システム開発の第一フェーズとして，</a:t>
            </a:r>
            <a:endParaRPr lang="en-US" altLang="ja-JP" dirty="0"/>
          </a:p>
          <a:p>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OER</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のグラフ構造を効率的に構築し，</a:t>
            </a:r>
            <a:endParaRPr lang="en-US" altLang="ja-JP" dirty="0"/>
          </a:p>
          <a:p>
            <a:r>
              <a:rPr lang="ja-JP" altLang="en-US" dirty="0"/>
              <a:t>多くの</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OER</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を収集すること</a:t>
            </a:r>
            <a:endParaRPr lang="en-US" altLang="ja-JP" dirty="0"/>
          </a:p>
          <a:p>
            <a:r>
              <a:rPr lang="ja-JP" altLang="en-US" dirty="0"/>
              <a:t>を開発目標として，</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という開発コードでシステムを開発しました．</a:t>
            </a:r>
            <a:endParaRPr lang="en-US" altLang="ja-JP" dirty="0"/>
          </a:p>
          <a:p>
            <a:r>
              <a:rPr lang="ja-JP" altLang="en-US" dirty="0"/>
              <a:t>その開発要件は，</a:t>
            </a:r>
            <a:r>
              <a:rPr lang="en-US" altLang="ja-JP" b="0" i="0" dirty="0">
                <a:solidFill>
                  <a:srgbClr val="323232"/>
                </a:solidFill>
                <a:effectLst/>
                <a:latin typeface="Work Sans"/>
              </a:rPr>
              <a:t>[break:"100ms"]</a:t>
            </a:r>
            <a:endParaRPr lang="en-US" altLang="ja-JP" dirty="0"/>
          </a:p>
          <a:p>
            <a:pPr marL="228600" indent="-228600">
              <a:buFont typeface="+mj-lt"/>
              <a:buAutoNum type="arabicPeriod"/>
            </a:pP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マイクロビ</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デオ</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Micro-Video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を対象とする</a:t>
            </a:r>
            <a:r>
              <a:rPr lang="en-US" altLang="ja-JP" b="0" i="0" dirty="0">
                <a:solidFill>
                  <a:srgbClr val="323232"/>
                </a:solidFill>
                <a:effectLst/>
                <a:latin typeface="Work Sans"/>
              </a:rPr>
              <a:t>[break:"500ms"]</a:t>
            </a:r>
            <a:endParaRPr lang="ja-JP" altLang="en-US" dirty="0"/>
          </a:p>
          <a:p>
            <a:pPr marL="228600" indent="-228600">
              <a:buFont typeface="+mj-lt"/>
              <a:buAutoNum type="arabicPeriod"/>
            </a:pPr>
            <a:r>
              <a:rPr lang="ja-JP" altLang="en-US" dirty="0"/>
              <a:t>既存の</a:t>
            </a:r>
            <a:r>
              <a:rPr lang="en-US" altLang="ja-JP" dirty="0"/>
              <a:t>LMS</a:t>
            </a:r>
            <a:r>
              <a:rPr lang="ja-JP" altLang="en-US" dirty="0"/>
              <a:t>で利用可能</a:t>
            </a:r>
            <a:r>
              <a:rPr lang="en-US" altLang="ja-JP" b="0" i="0" dirty="0">
                <a:solidFill>
                  <a:srgbClr val="323232"/>
                </a:solidFill>
                <a:effectLst/>
                <a:latin typeface="Work Sans"/>
              </a:rPr>
              <a:t>[break:"500ms"]</a:t>
            </a:r>
            <a:endParaRPr lang="ja-JP" altLang="en-US" dirty="0"/>
          </a:p>
          <a:p>
            <a:pPr marL="228600" indent="-228600">
              <a:buFont typeface="+mj-lt"/>
              <a:buAutoNum type="arabicPeriod"/>
            </a:pPr>
            <a:r>
              <a:rPr lang="ja-JP" altLang="en-US" dirty="0"/>
              <a:t>多様な環境へ対応</a:t>
            </a:r>
            <a:r>
              <a:rPr lang="en-US" altLang="ja-JP" b="0" i="0" dirty="0">
                <a:solidFill>
                  <a:srgbClr val="323232"/>
                </a:solidFill>
                <a:effectLst/>
                <a:latin typeface="Work Sans"/>
              </a:rPr>
              <a:t>[break:"500ms"]</a:t>
            </a:r>
            <a:endParaRPr lang="ja-JP" altLang="en-US" dirty="0"/>
          </a:p>
          <a:p>
            <a:pPr marL="228600" indent="-228600">
              <a:buFont typeface="+mj-lt"/>
              <a:buAutoNum type="arabicPeriod"/>
            </a:pPr>
            <a:r>
              <a:rPr lang="ja-JP" altLang="en-US" dirty="0"/>
              <a:t>教材提供者に付加価値を提供</a:t>
            </a:r>
            <a:r>
              <a:rPr lang="en-US" altLang="ja-JP" b="0" i="0" dirty="0">
                <a:solidFill>
                  <a:srgbClr val="323232"/>
                </a:solidFill>
                <a:effectLst/>
                <a:latin typeface="Work Sans"/>
              </a:rPr>
              <a:t>[break:"500ms"]</a:t>
            </a:r>
            <a:endParaRPr lang="ja-JP" altLang="en-US" dirty="0"/>
          </a:p>
          <a:p>
            <a:pPr marL="228600" indent="-228600">
              <a:buFont typeface="+mj-lt"/>
              <a:buAutoNum type="arabicPeriod"/>
            </a:pPr>
            <a:r>
              <a:rPr lang="en-US" altLang="ja-JP" dirty="0"/>
              <a:t>OSS</a:t>
            </a:r>
            <a:r>
              <a:rPr lang="ja-JP" altLang="en-US" dirty="0"/>
              <a:t>として開発する</a:t>
            </a:r>
            <a:endParaRPr lang="en-US" altLang="ja-JP" dirty="0"/>
          </a:p>
          <a:p>
            <a:pPr marL="0" indent="0">
              <a:buFont typeface="+mj-lt"/>
              <a:buNone/>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r>
              <a:rPr lang="en-US" altLang="ja-JP" dirty="0">
                <a:effectLst/>
              </a:rPr>
              <a:t>```</a:t>
            </a:r>
            <a:endParaRPr lang="en-US" altLang="ja-JP" dirty="0"/>
          </a:p>
          <a:p>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p>
          <a:p>
            <a:r>
              <a:rPr lang="ja-JP" altLang="en-US" dirty="0"/>
              <a:t>そこで，我々は，システム開発の第一フェーズとして，</a:t>
            </a:r>
            <a:endParaRPr lang="en-US" altLang="ja-JP" dirty="0"/>
          </a:p>
          <a:p>
            <a:r>
              <a:rPr lang="en-US" altLang="ja-JP" dirty="0"/>
              <a:t>OER</a:t>
            </a:r>
            <a:r>
              <a:rPr lang="ja-JP" altLang="en-US" dirty="0"/>
              <a:t>のグラフ構造を効率的に構築し，</a:t>
            </a:r>
            <a:endParaRPr lang="en-US" altLang="ja-JP" dirty="0"/>
          </a:p>
          <a:p>
            <a:r>
              <a:rPr lang="ja-JP" altLang="en-US" dirty="0"/>
              <a:t>多くの</a:t>
            </a:r>
            <a:r>
              <a:rPr lang="en-US" altLang="ja-JP" dirty="0"/>
              <a:t>OER</a:t>
            </a:r>
            <a:r>
              <a:rPr lang="ja-JP" altLang="en-US" dirty="0"/>
              <a:t>を収集すること</a:t>
            </a:r>
            <a:endParaRPr lang="en-US" altLang="ja-JP" dirty="0"/>
          </a:p>
          <a:p>
            <a:r>
              <a:rPr lang="ja-JP" altLang="en-US" dirty="0"/>
              <a:t>を開発目標として，</a:t>
            </a:r>
            <a:r>
              <a:rPr lang="en-US" altLang="ja-JP" dirty="0" err="1"/>
              <a:t>CHiBi-CHiLO</a:t>
            </a:r>
            <a:r>
              <a:rPr lang="ja-JP" altLang="en-US" dirty="0"/>
              <a:t>という開発コードでシステムを開発しました．</a:t>
            </a:r>
            <a:endParaRPr lang="en-US" altLang="ja-JP" dirty="0"/>
          </a:p>
          <a:p>
            <a:r>
              <a:rPr lang="ja-JP" altLang="en-US" dirty="0"/>
              <a:t>その開発要件は，</a:t>
            </a:r>
            <a:endParaRPr lang="en-US" altLang="ja-JP" dirty="0"/>
          </a:p>
          <a:p>
            <a:pPr marL="0" indent="0">
              <a:buFont typeface="+mj-lt"/>
              <a:buNone/>
            </a:pPr>
            <a:r>
              <a:rPr lang="en-US" altLang="ja-JP" dirty="0">
                <a:effectLst/>
              </a:rPr>
              <a:t>- </a:t>
            </a:r>
            <a:r>
              <a:rPr lang="en-US" altLang="ja-JP" dirty="0"/>
              <a:t>Micro-Video</a:t>
            </a:r>
            <a:r>
              <a:rPr lang="ja-JP" altLang="en-US" dirty="0"/>
              <a:t>を対象とする</a:t>
            </a:r>
          </a:p>
          <a:p>
            <a:pPr marL="0" indent="0">
              <a:buFont typeface="+mj-lt"/>
              <a:buNone/>
            </a:pPr>
            <a:r>
              <a:rPr lang="en-US" altLang="ja-JP" dirty="0">
                <a:effectLst/>
              </a:rPr>
              <a:t>- </a:t>
            </a:r>
            <a:r>
              <a:rPr lang="ja-JP" altLang="en-US" dirty="0"/>
              <a:t>既存の</a:t>
            </a:r>
            <a:r>
              <a:rPr lang="en-US" altLang="ja-JP" dirty="0"/>
              <a:t>LMS</a:t>
            </a:r>
            <a:r>
              <a:rPr lang="ja-JP" altLang="en-US" dirty="0"/>
              <a:t>で利用可能</a:t>
            </a:r>
          </a:p>
          <a:p>
            <a:pPr marL="0" indent="0">
              <a:buFont typeface="+mj-lt"/>
              <a:buNone/>
            </a:pPr>
            <a:r>
              <a:rPr lang="en-US" altLang="ja-JP" dirty="0">
                <a:effectLst/>
              </a:rPr>
              <a:t>- </a:t>
            </a:r>
            <a:r>
              <a:rPr lang="ja-JP" altLang="en-US" dirty="0"/>
              <a:t>多様な環境へ対応</a:t>
            </a:r>
          </a:p>
          <a:p>
            <a:pPr marL="0" indent="0">
              <a:buFont typeface="+mj-lt"/>
              <a:buNone/>
            </a:pPr>
            <a:r>
              <a:rPr lang="en-US" altLang="ja-JP" dirty="0">
                <a:effectLst/>
              </a:rPr>
              <a:t>-</a:t>
            </a:r>
            <a:r>
              <a:rPr lang="ja-JP" altLang="en-US" dirty="0">
                <a:effectLst/>
              </a:rPr>
              <a:t> </a:t>
            </a:r>
            <a:r>
              <a:rPr lang="ja-JP" altLang="en-US" dirty="0"/>
              <a:t>教材提供者に付加価値を提供</a:t>
            </a:r>
          </a:p>
          <a:p>
            <a:pPr marL="0" indent="0">
              <a:buFont typeface="+mj-lt"/>
              <a:buNone/>
            </a:pPr>
            <a:r>
              <a:rPr lang="en-US" altLang="ja-JP" dirty="0">
                <a:effectLst/>
              </a:rPr>
              <a:t>- </a:t>
            </a:r>
            <a:r>
              <a:rPr lang="en-US" altLang="ja-JP" dirty="0"/>
              <a:t>OSS</a:t>
            </a:r>
            <a:r>
              <a:rPr lang="ja-JP" altLang="en-US" dirty="0"/>
              <a:t>として開発する</a:t>
            </a:r>
          </a:p>
          <a:p>
            <a:r>
              <a:rPr lang="en-US" altLang="ja-JP" dirty="0">
                <a:effectLst/>
              </a:rPr>
              <a:t>```</a:t>
            </a:r>
            <a:endParaRPr lang="ja-JP" altLang="en-US"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0950069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err="1">
                <a:effectLst/>
              </a:rPr>
              <a:t>Topic:</a:t>
            </a:r>
            <a:r>
              <a:rPr lang="en-US" altLang="ja-JP" dirty="0" err="1"/>
              <a:t>CHiBi-CHiLO</a:t>
            </a:r>
            <a:r>
              <a:rPr lang="ja-JP" altLang="en-US" dirty="0"/>
              <a:t>のシステム構成</a:t>
            </a:r>
            <a:endParaRPr lang="en-US" altLang="ja-JP" dirty="0"/>
          </a:p>
          <a:p>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endParaRPr lang="en-US" dirty="0"/>
          </a:p>
          <a:p>
            <a:r>
              <a:rPr lang="en-US" dirty="0" err="1"/>
              <a:t>これが</a:t>
            </a:r>
            <a:r>
              <a:rPr lang="en-US" dirty="0"/>
              <a:t>，</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err="1"/>
              <a:t>のシステム構成です</a:t>
            </a:r>
            <a:r>
              <a:rPr lang="en-US" dirty="0"/>
              <a:t>．</a:t>
            </a:r>
            <a:endParaRPr lang="ja-JP" altLang="en-US" dirty="0"/>
          </a:p>
          <a:p>
            <a:r>
              <a:rPr lang="en-US" dirty="0" err="1"/>
              <a:t>まず</a:t>
            </a:r>
            <a:r>
              <a:rPr lang="en-US" dirty="0"/>
              <a:t>、</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a:t>は，</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エ</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ティー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a:t>LTI</a:t>
            </a:r>
            <a:r>
              <a:rPr lang="en-US" altLang="ja-JP" b="0" i="0" dirty="0">
                <a:solidFill>
                  <a:srgbClr val="000000"/>
                </a:solidFill>
                <a:effectLst/>
                <a:latin typeface="Meiryo" panose="020B0604030504040204" pitchFamily="50" charset="-128"/>
                <a:ea typeface="Meiryo" panose="020B0604030504040204" pitchFamily="50" charset="-128"/>
              </a:rPr>
              <a:t>&lt;/phoneme&gt;&lt;phoneme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en-US" altLang="ja-JP" dirty="0" err="1"/>
              <a:t>ツール'プ'ロ'バ'イダ</a:t>
            </a:r>
            <a:r>
              <a:rPr lang="en-US" altLang="ja-JP" dirty="0"/>
              <a:t>ー</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err="1"/>
              <a:t>ツールプロバイダ</a:t>
            </a:r>
            <a:r>
              <a:rPr lang="en-US" dirty="0"/>
              <a:t>ー</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err="1"/>
              <a:t>として開発しました</a:t>
            </a:r>
            <a:r>
              <a:rPr lang="en-US" dirty="0"/>
              <a:t>．</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エ</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ティー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a:t>LTI</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err="1"/>
              <a:t>とはLMSとシステム連携させるための</a:t>
            </a:r>
            <a:r>
              <a:rPr kumimoji="1" lang="ja-JP" altLang="en-US" sz="1200" b="0" i="0" u="none" strike="noStrike" kern="1200" dirty="0">
                <a:solidFill>
                  <a:schemeClr val="tx1"/>
                </a:solidFill>
                <a:effectLst/>
                <a:latin typeface="+mn-lt"/>
                <a:ea typeface="+mn-ea"/>
                <a:cs typeface="+mn-cs"/>
              </a:rPr>
              <a:t>標準プロトコルで，</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ユーザーは，</a:t>
            </a:r>
            <a:r>
              <a:rPr kumimoji="1" lang="en-US" altLang="ja-JP" sz="1200" b="0" i="0" u="none" strike="noStrike" kern="1200" dirty="0">
                <a:solidFill>
                  <a:schemeClr val="tx1"/>
                </a:solidFill>
                <a:effectLst/>
                <a:latin typeface="+mn-lt"/>
                <a:ea typeface="+mn-ea"/>
                <a:cs typeface="+mn-cs"/>
              </a:rPr>
              <a:t>LMS</a:t>
            </a:r>
            <a:r>
              <a:rPr kumimoji="1" lang="ja-JP" altLang="en-US" sz="1200" b="0" i="0" u="none" strike="noStrike" kern="1200" dirty="0">
                <a:solidFill>
                  <a:schemeClr val="tx1"/>
                </a:solidFill>
                <a:effectLst/>
                <a:latin typeface="+mn-lt"/>
                <a:ea typeface="+mn-ea"/>
                <a:cs typeface="+mn-cs"/>
              </a:rPr>
              <a:t>にログインし，</a:t>
            </a:r>
            <a:r>
              <a:rPr kumimoji="1" lang="en-US" altLang="ja-JP" sz="1200" b="0" i="0" u="none" strike="noStrike" kern="1200" dirty="0">
                <a:solidFill>
                  <a:schemeClr val="tx1"/>
                </a:solidFill>
                <a:effectLst/>
                <a:latin typeface="+mn-lt"/>
                <a:ea typeface="+mn-ea"/>
                <a:cs typeface="+mn-cs"/>
              </a:rPr>
              <a:t>OAuth</a:t>
            </a:r>
            <a:r>
              <a:rPr kumimoji="1" lang="ja-JP" altLang="en-US" sz="1200" b="0" i="0" u="none" strike="noStrike" kern="1200" dirty="0">
                <a:solidFill>
                  <a:schemeClr val="tx1"/>
                </a:solidFill>
                <a:effectLst/>
                <a:latin typeface="+mn-lt"/>
                <a:ea typeface="+mn-ea"/>
                <a:cs typeface="+mn-cs"/>
              </a:rPr>
              <a:t>に準拠したプロトコルで</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en-US" altLang="ja-JP" dirty="0" err="1"/>
              <a:t>ツール'プ'ロ'バ'イダ</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ツールプロバイダ</a:t>
            </a:r>
            <a:r>
              <a:rPr lang="en-US" altLang="ja-JP" b="0" i="0" dirty="0">
                <a:solidFill>
                  <a:srgbClr val="000000"/>
                </a:solidFill>
                <a:effectLst/>
                <a:latin typeface="Meiryo" panose="020B0604030504040204" pitchFamily="50" charset="-128"/>
                <a:ea typeface="Meiryo" panose="020B0604030504040204" pitchFamily="50" charset="-128"/>
              </a:rPr>
              <a:t>&lt;/phoneme&gt;</a:t>
            </a:r>
            <a:r>
              <a:rPr kumimoji="1" lang="ja-JP" altLang="en-US" sz="1200" b="0" i="0" u="none" strike="noStrike" kern="1200" dirty="0">
                <a:solidFill>
                  <a:schemeClr val="tx1"/>
                </a:solidFill>
                <a:effectLst/>
                <a:latin typeface="+mn-lt"/>
                <a:ea typeface="+mn-ea"/>
                <a:cs typeface="+mn-cs"/>
              </a:rPr>
              <a:t>が提供する機能を利用することができます．</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既存の</a:t>
            </a:r>
            <a:r>
              <a:rPr kumimoji="1" lang="en-US" altLang="ja-JP" sz="1200" b="0" i="0" u="none" strike="noStrike" kern="1200" dirty="0">
                <a:solidFill>
                  <a:schemeClr val="tx1"/>
                </a:solidFill>
                <a:effectLst/>
                <a:latin typeface="+mn-lt"/>
                <a:ea typeface="+mn-ea"/>
                <a:cs typeface="+mn-cs"/>
              </a:rPr>
              <a:t>LMS</a:t>
            </a:r>
            <a:r>
              <a:rPr kumimoji="1" lang="ja-JP" altLang="en-US" sz="1200" b="0" i="0" u="none" strike="noStrike" kern="1200" dirty="0">
                <a:solidFill>
                  <a:schemeClr val="tx1"/>
                </a:solidFill>
                <a:effectLst/>
                <a:latin typeface="+mn-lt"/>
                <a:ea typeface="+mn-ea"/>
                <a:cs typeface="+mn-cs"/>
              </a:rPr>
              <a:t>をカスタマイズすることなく，容易に追加機能として提供することができます。さらに、</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kumimoji="1" lang="en-US" altLang="ja-JP" sz="1200" b="0" i="0" u="none" strike="noStrike" kern="1200" dirty="0" err="1">
                <a:solidFill>
                  <a:schemeClr val="tx1"/>
                </a:solidFill>
                <a:effectLst/>
                <a:latin typeface="+mn-lt"/>
                <a:ea typeface="+mn-ea"/>
                <a:cs typeface="+mn-cs"/>
              </a:rPr>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kumimoji="1" lang="ja-JP" altLang="en-US" sz="1200" b="0" i="0" u="none" strike="noStrike" kern="1200" dirty="0">
                <a:solidFill>
                  <a:schemeClr val="tx1"/>
                </a:solidFill>
                <a:effectLst/>
                <a:latin typeface="+mn-lt"/>
                <a:ea typeface="+mn-ea"/>
                <a:cs typeface="+mn-cs"/>
              </a:rPr>
              <a:t>では自身でビデオを格納することなく，</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ユーチューブ</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err="1"/>
              <a:t>Youtube</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err="1"/>
              <a:t>やVimeoなどのビデオサービスを</a:t>
            </a:r>
            <a:r>
              <a:rPr lang="ja-JP" altLang="en-US" dirty="0"/>
              <a:t>，</a:t>
            </a:r>
            <a:r>
              <a:rPr lang="en-US" dirty="0" err="1"/>
              <a:t>利用することとしています</a:t>
            </a:r>
            <a:r>
              <a:rPr lang="en-US" dirty="0"/>
              <a:t>．</a:t>
            </a:r>
          </a:p>
          <a:p>
            <a:r>
              <a:rPr lang="en-US" dirty="0" err="1"/>
              <a:t>これにより</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err="1"/>
              <a:t>で巨大なストレージを持つ必要はありません</a:t>
            </a:r>
            <a:r>
              <a:rPr lang="en-US" dirty="0"/>
              <a:t>．</a:t>
            </a:r>
            <a:endParaRPr lang="ja-JP" altLang="en-US" dirty="0"/>
          </a:p>
          <a:p>
            <a:endParaRPr lang="en-US" dirty="0"/>
          </a:p>
          <a:p>
            <a:r>
              <a:rPr lang="en-US" dirty="0" err="1"/>
              <a:t>また，このようなしくみにより</a:t>
            </a:r>
            <a:r>
              <a:rPr lang="en-US" altLang="ja-JP" dirty="0"/>
              <a:t>，</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は、</a:t>
            </a:r>
            <a:r>
              <a:rPr lang="en-US" dirty="0" err="1"/>
              <a:t>複数のLMS，そしてビデオサービスにスケーラブルに接続することができ</a:t>
            </a:r>
            <a:r>
              <a:rPr lang="en-US" dirty="0"/>
              <a:t>，</a:t>
            </a:r>
          </a:p>
          <a:p>
            <a:r>
              <a:rPr lang="en-US" dirty="0" err="1"/>
              <a:t>導入容易性，導入可能性を同時に実現します</a:t>
            </a:r>
            <a:r>
              <a:rPr lang="en-US" dirty="0"/>
              <a: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r>
              <a:rPr lang="en-US" altLang="ja-JP" dirty="0">
                <a:effectLst/>
              </a:rPr>
              <a:t>```</a:t>
            </a:r>
            <a:endParaRPr lang="en-US" altLang="ja-JP"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endParaRPr lang="en-US" altLang="ja-JP" dirty="0"/>
          </a:p>
          <a:p>
            <a:r>
              <a:rPr lang="en-US" altLang="ja-JP" dirty="0" err="1"/>
              <a:t>これが，CHiBi-CHiLOのシステム構成です</a:t>
            </a:r>
            <a:r>
              <a:rPr lang="en-US" altLang="ja-JP" dirty="0"/>
              <a:t>．</a:t>
            </a:r>
            <a:endParaRPr lang="ja-JP" altLang="en-US" dirty="0"/>
          </a:p>
          <a:p>
            <a:r>
              <a:rPr lang="en-US" altLang="ja-JP" dirty="0" err="1"/>
              <a:t>まず、CHiBi-CHiLOは，LTIツールプロバイダーとして開発しました．LTIとはLMSとシステム連携させるための</a:t>
            </a:r>
            <a:r>
              <a:rPr kumimoji="1" lang="ja-JP" altLang="en-US" sz="1200" b="0" i="0" u="none" strike="noStrike" kern="1200" dirty="0">
                <a:solidFill>
                  <a:schemeClr val="tx1"/>
                </a:solidFill>
                <a:effectLst/>
                <a:latin typeface="+mn-lt"/>
                <a:ea typeface="+mn-ea"/>
                <a:cs typeface="+mn-cs"/>
              </a:rPr>
              <a:t>標準プロトコルで，</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ユーザーは，</a:t>
            </a:r>
            <a:r>
              <a:rPr kumimoji="1" lang="en-US" altLang="ja-JP" sz="1200" b="0" i="0" u="none" strike="noStrike" kern="1200" dirty="0">
                <a:solidFill>
                  <a:schemeClr val="tx1"/>
                </a:solidFill>
                <a:effectLst/>
                <a:latin typeface="+mn-lt"/>
                <a:ea typeface="+mn-ea"/>
                <a:cs typeface="+mn-cs"/>
              </a:rPr>
              <a:t>LMS</a:t>
            </a:r>
            <a:r>
              <a:rPr kumimoji="1" lang="ja-JP" altLang="en-US" sz="1200" b="0" i="0" u="none" strike="noStrike" kern="1200" dirty="0">
                <a:solidFill>
                  <a:schemeClr val="tx1"/>
                </a:solidFill>
                <a:effectLst/>
                <a:latin typeface="+mn-lt"/>
                <a:ea typeface="+mn-ea"/>
                <a:cs typeface="+mn-cs"/>
              </a:rPr>
              <a:t>にログインし，</a:t>
            </a:r>
            <a:r>
              <a:rPr kumimoji="1" lang="en-US" altLang="ja-JP" sz="1200" b="0" i="0" u="none" strike="noStrike" kern="1200" dirty="0">
                <a:solidFill>
                  <a:schemeClr val="tx1"/>
                </a:solidFill>
                <a:effectLst/>
                <a:latin typeface="+mn-lt"/>
                <a:ea typeface="+mn-ea"/>
                <a:cs typeface="+mn-cs"/>
              </a:rPr>
              <a:t>OAuth</a:t>
            </a:r>
            <a:r>
              <a:rPr kumimoji="1" lang="ja-JP" altLang="en-US" sz="1200" b="0" i="0" u="none" strike="noStrike" kern="1200" dirty="0">
                <a:solidFill>
                  <a:schemeClr val="tx1"/>
                </a:solidFill>
                <a:effectLst/>
                <a:latin typeface="+mn-lt"/>
                <a:ea typeface="+mn-ea"/>
                <a:cs typeface="+mn-cs"/>
              </a:rPr>
              <a:t>に準拠したプロトコルでツールプロバイダが提供する機能を利用することができます．</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既存の</a:t>
            </a:r>
            <a:r>
              <a:rPr kumimoji="1" lang="en-US" altLang="ja-JP" sz="1200" b="0" i="0" u="none" strike="noStrike" kern="1200" dirty="0">
                <a:solidFill>
                  <a:schemeClr val="tx1"/>
                </a:solidFill>
                <a:effectLst/>
                <a:latin typeface="+mn-lt"/>
                <a:ea typeface="+mn-ea"/>
                <a:cs typeface="+mn-cs"/>
              </a:rPr>
              <a:t>LMS</a:t>
            </a:r>
            <a:r>
              <a:rPr kumimoji="1" lang="ja-JP" altLang="en-US" sz="1200" b="0" i="0" u="none" strike="noStrike" kern="1200" dirty="0">
                <a:solidFill>
                  <a:schemeClr val="tx1"/>
                </a:solidFill>
                <a:effectLst/>
                <a:latin typeface="+mn-lt"/>
                <a:ea typeface="+mn-ea"/>
                <a:cs typeface="+mn-cs"/>
              </a:rPr>
              <a:t>をカスタマイズすることなく，容易に追加機能として提供することができます。</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さらに、</a:t>
            </a:r>
            <a:r>
              <a:rPr kumimoji="1" lang="en-US" altLang="ja-JP" sz="1200" b="0" i="0" u="none" strike="noStrike" kern="1200" dirty="0" err="1">
                <a:solidFill>
                  <a:schemeClr val="tx1"/>
                </a:solidFill>
                <a:effectLst/>
                <a:latin typeface="+mn-lt"/>
                <a:ea typeface="+mn-ea"/>
                <a:cs typeface="+mn-cs"/>
              </a:rPr>
              <a:t>CHiBi-CHiLO</a:t>
            </a:r>
            <a:r>
              <a:rPr kumimoji="1" lang="ja-JP" altLang="en-US" sz="1200" b="0" i="0" u="none" strike="noStrike" kern="1200" dirty="0">
                <a:solidFill>
                  <a:schemeClr val="tx1"/>
                </a:solidFill>
                <a:effectLst/>
                <a:latin typeface="+mn-lt"/>
                <a:ea typeface="+mn-ea"/>
                <a:cs typeface="+mn-cs"/>
              </a:rPr>
              <a:t>では自身でビデオを格納することなく，</a:t>
            </a:r>
            <a:r>
              <a:rPr lang="en-US" altLang="ja-JP" dirty="0" err="1"/>
              <a:t>YoutubeやVimeoなどのビデオサービスを利用することとしています</a:t>
            </a:r>
            <a:r>
              <a:rPr lang="en-US" altLang="ja-JP" dirty="0"/>
              <a:t>．</a:t>
            </a:r>
          </a:p>
          <a:p>
            <a:r>
              <a:rPr lang="en-US" altLang="ja-JP" dirty="0" err="1"/>
              <a:t>これによりCHiBi-CHiLOで巨大なストレージを持つ必要はありません</a:t>
            </a:r>
            <a:r>
              <a:rPr lang="en-US" altLang="ja-JP" dirty="0"/>
              <a:t>．</a:t>
            </a:r>
            <a:endParaRPr lang="ja-JP" altLang="en-US" dirty="0"/>
          </a:p>
          <a:p>
            <a:endParaRPr lang="en-US" altLang="ja-JP" dirty="0"/>
          </a:p>
          <a:p>
            <a:r>
              <a:rPr lang="en-US" altLang="ja-JP" dirty="0" err="1"/>
              <a:t>また，このようなしくみにより，CHiBi-CHiLO</a:t>
            </a:r>
            <a:r>
              <a:rPr lang="ja-JP" altLang="en-US" dirty="0"/>
              <a:t>は、</a:t>
            </a:r>
            <a:r>
              <a:rPr lang="en-US" altLang="ja-JP" dirty="0" err="1"/>
              <a:t>複数のLMS，そしてビデオサービスにスケーラブルに接続することができ</a:t>
            </a:r>
            <a:r>
              <a:rPr lang="en-US" altLang="ja-JP" dirty="0"/>
              <a:t>，</a:t>
            </a:r>
          </a:p>
          <a:p>
            <a:r>
              <a:rPr lang="en-US" altLang="ja-JP" dirty="0" err="1"/>
              <a:t>導入容易性，導入可能性を同時に実現します</a:t>
            </a: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lang="en-US" altLang="ja-JP" dirty="0"/>
          </a:p>
        </p:txBody>
      </p:sp>
      <p:sp>
        <p:nvSpPr>
          <p:cNvPr id="4" name="スライド番号プレースホルダー 3"/>
          <p:cNvSpPr>
            <a:spLocks noGrp="1"/>
          </p:cNvSpPr>
          <p:nvPr>
            <p:ph type="sldNum" sz="quarter" idx="5"/>
          </p:nvPr>
        </p:nvSpPr>
        <p:spPr/>
        <p:txBody>
          <a:bodyPr/>
          <a:lstStyle/>
          <a:p>
            <a:fld id="{F4435963-6ABD-8743-AAE3-0BA4B2F37678}" type="slidenum">
              <a:rPr lang="en-US" altLang="ja-JP" smtClean="0"/>
              <a:t>16</a:t>
            </a:fld>
            <a:endParaRPr lang="en-US"/>
          </a:p>
        </p:txBody>
      </p:sp>
    </p:spTree>
    <p:extLst>
      <p:ext uri="{BB962C8B-B14F-4D97-AF65-F5344CB8AC3E}">
        <p14:creationId xmlns:p14="http://schemas.microsoft.com/office/powerpoint/2010/main" val="40482399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err="1">
                <a:effectLst/>
              </a:rPr>
              <a:t>Topic:</a:t>
            </a:r>
            <a:r>
              <a:rPr lang="en-US" altLang="ja-JP" dirty="0" err="1"/>
              <a:t>CHiBi-CHiLO</a:t>
            </a:r>
            <a:r>
              <a:rPr lang="ja-JP" altLang="en-US" dirty="0"/>
              <a:t>のデータ構造</a:t>
            </a:r>
            <a:endParaRPr lang="en-US" altLang="ja-JP" dirty="0"/>
          </a:p>
          <a:p>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algn="l"/>
            <a:endParaRPr lang="en-US" altLang="ja-JP" dirty="0"/>
          </a:p>
          <a:p>
            <a:pPr algn="l"/>
            <a:r>
              <a:rPr lang="ja-JP" altLang="en-US" dirty="0"/>
              <a:t>こちらは，</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のデータ構造です．</a:t>
            </a:r>
            <a:endParaRPr lang="en-US" altLang="ja-JP" dirty="0"/>
          </a:p>
          <a:p>
            <a:pPr algn="l"/>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は，</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ビデオ配信サービスで公開されているビデオのメタデータを格納する</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dirty="0"/>
              <a:t>リファ</a:t>
            </a:r>
            <a:r>
              <a:rPr lang="en-US" altLang="ja-JP" dirty="0"/>
              <a:t>'</a:t>
            </a:r>
            <a:r>
              <a:rPr lang="ja-JP" altLang="en-US" dirty="0"/>
              <a:t>ラ</a:t>
            </a:r>
            <a:r>
              <a:rPr lang="en-US" altLang="ja-JP" dirty="0"/>
              <a:t>'</a:t>
            </a:r>
            <a:r>
              <a:rPr lang="ja-JP" altLang="en-US" dirty="0"/>
              <a:t>ト</a:t>
            </a:r>
            <a:r>
              <a:rPr lang="en-US" altLang="ja-JP" dirty="0"/>
              <a:t>'</a:t>
            </a:r>
            <a:r>
              <a:rPr lang="ja-JP" altLang="en-US" dirty="0"/>
              <a:t>リレ</a:t>
            </a:r>
            <a:r>
              <a:rPr lang="en-US" altLang="ja-JP" dirty="0"/>
              <a:t>'</a:t>
            </a:r>
            <a:r>
              <a:rPr lang="ja-JP" altLang="en-US" dirty="0"/>
              <a:t>イヤー</a:t>
            </a:r>
            <a:r>
              <a:rPr lang="en-US" altLang="ja-JP" b="0" i="0" dirty="0">
                <a:solidFill>
                  <a:srgbClr val="000000"/>
                </a:solidFill>
                <a:effectLst/>
                <a:latin typeface="Meiryo" panose="020B0604030504040204" pitchFamily="50" charset="-128"/>
                <a:ea typeface="Meiryo" panose="020B0604030504040204" pitchFamily="50" charset="-128"/>
              </a:rPr>
              <a:t>"&gt;</a:t>
            </a:r>
            <a:r>
              <a:rPr lang="ja-JP" altLang="en-US" dirty="0"/>
              <a:t>リファラトリレイヤー</a:t>
            </a:r>
            <a:r>
              <a:rPr lang="en-US" altLang="ja-JP" b="0" i="0" dirty="0">
                <a:solidFill>
                  <a:srgbClr val="000000"/>
                </a:solidFill>
                <a:effectLst/>
                <a:latin typeface="Meiryo" panose="020B0604030504040204" pitchFamily="50" charset="-128"/>
                <a:ea typeface="Meiryo" panose="020B0604030504040204" pitchFamily="50" charset="-128"/>
              </a:rPr>
              <a:t>&lt;/phoneme&gt; </a:t>
            </a:r>
            <a:r>
              <a:rPr lang="en-US" altLang="ja-JP" b="0" i="0" dirty="0">
                <a:solidFill>
                  <a:srgbClr val="323232"/>
                </a:solidFill>
                <a:effectLst/>
                <a:latin typeface="Work Sans"/>
              </a:rPr>
              <a:t>[break:"500ms"]</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dirty="0"/>
              <a:t>リファ</a:t>
            </a:r>
            <a:r>
              <a:rPr lang="en-US" altLang="ja-JP" dirty="0"/>
              <a:t>'</a:t>
            </a:r>
            <a:r>
              <a:rPr lang="ja-JP" altLang="en-US" dirty="0"/>
              <a:t>ラ</a:t>
            </a:r>
            <a:r>
              <a:rPr lang="en-US" altLang="ja-JP" dirty="0"/>
              <a:t>'</a:t>
            </a:r>
            <a:r>
              <a:rPr lang="ja-JP" altLang="en-US" dirty="0"/>
              <a:t>ト</a:t>
            </a:r>
            <a:r>
              <a:rPr lang="en-US" altLang="ja-JP" dirty="0"/>
              <a:t>'</a:t>
            </a:r>
            <a:r>
              <a:rPr lang="ja-JP" altLang="en-US" dirty="0"/>
              <a:t>リレ</a:t>
            </a:r>
            <a:r>
              <a:rPr lang="en-US" altLang="ja-JP" dirty="0"/>
              <a:t>'</a:t>
            </a:r>
            <a:r>
              <a:rPr lang="ja-JP" altLang="en-US" dirty="0"/>
              <a:t>イヤー</a:t>
            </a:r>
            <a:r>
              <a:rPr lang="en-US" altLang="ja-JP" b="0" i="0" dirty="0">
                <a:solidFill>
                  <a:srgbClr val="000000"/>
                </a:solidFill>
                <a:effectLst/>
                <a:latin typeface="Meiryo" panose="020B0604030504040204" pitchFamily="50" charset="-128"/>
                <a:ea typeface="Meiryo" panose="020B0604030504040204" pitchFamily="50" charset="-128"/>
              </a:rPr>
              <a:t>"&gt;</a:t>
            </a:r>
            <a:r>
              <a:rPr lang="ja-JP" altLang="en-US" dirty="0"/>
              <a:t>リファラトリレイヤー</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に登録されているビデオに学習目的，解説などを追加して学習の単位であるトピックオブジェクトを格納するトピックレイヤー</a:t>
            </a:r>
            <a:r>
              <a:rPr lang="en-US" altLang="ja-JP" b="0" i="0" dirty="0">
                <a:solidFill>
                  <a:srgbClr val="323232"/>
                </a:solidFill>
                <a:effectLst/>
                <a:latin typeface="Work Sans"/>
              </a:rPr>
              <a:t>[break:"500ms"]</a:t>
            </a:r>
            <a:endParaRPr lang="ja-JP" altLang="en-US" dirty="0"/>
          </a:p>
          <a:p>
            <a:pPr algn="l"/>
            <a:r>
              <a:rPr lang="ja-JP" altLang="en-US" dirty="0"/>
              <a:t>トピックオブジェクトを集めて体系化し，ブックオブジェクトとして格納するコンストラクションレイヤー</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の</a:t>
            </a:r>
            <a:r>
              <a:rPr lang="en-US" altLang="ja-JP" dirty="0"/>
              <a:t>3</a:t>
            </a:r>
            <a:r>
              <a:rPr lang="ja-JP" altLang="en-US" dirty="0"/>
              <a:t>層となっています．</a:t>
            </a:r>
            <a:r>
              <a:rPr lang="en-US" altLang="ja-JP" b="0" i="0" dirty="0">
                <a:solidFill>
                  <a:srgbClr val="323232"/>
                </a:solidFill>
                <a:effectLst/>
                <a:latin typeface="Work Sans"/>
              </a:rPr>
              <a:t>[break:"1s"]</a:t>
            </a:r>
            <a:endParaRPr lang="ja-JP"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学習者には，このブックオブジェクトが提供され，視聴ログが記録されます．</a:t>
            </a:r>
            <a:r>
              <a:rPr lang="en-US" altLang="ja-JP" b="0" i="0" dirty="0">
                <a:solidFill>
                  <a:srgbClr val="000000"/>
                </a:solidFill>
                <a:effectLst/>
                <a:latin typeface="Meiryo" panose="020B0604030504040204" pitchFamily="50" charset="-128"/>
                <a:ea typeface="Meiryo" panose="020B0604030504040204" pitchFamily="50" charset="-128"/>
              </a:rPr>
              <a:t> </a:t>
            </a:r>
            <a:r>
              <a:rPr lang="en-US" altLang="ja-JP" b="0" i="0" dirty="0">
                <a:solidFill>
                  <a:srgbClr val="323232"/>
                </a:solidFill>
                <a:effectLst/>
                <a:latin typeface="Work Sans"/>
              </a:rPr>
              <a:t>[break:"500ms"]</a:t>
            </a:r>
            <a:endParaRPr lang="en-US" altLang="ja-JP" dirty="0"/>
          </a:p>
          <a:p>
            <a:pPr algn="l"/>
            <a:r>
              <a:rPr lang="ja-JP" altLang="en-US" dirty="0"/>
              <a:t>また，これらのオブジェクトは，教員同士が互いに共有することが可能となっており，</a:t>
            </a:r>
            <a:endParaRPr lang="en-US" altLang="ja-JP" dirty="0"/>
          </a:p>
          <a:p>
            <a:pPr algn="l"/>
            <a:r>
              <a:rPr lang="ja-JP" altLang="en-US" dirty="0"/>
              <a:t>教員がオブジェクトを共有することで，自動的に</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OER</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のグラフ構造が構築されます．</a:t>
            </a:r>
            <a:endParaRPr lang="en-US" altLang="ja-JP" dirty="0"/>
          </a:p>
          <a:p>
            <a:pPr algn="l"/>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pPr algn="l"/>
            <a:r>
              <a:rPr lang="en-US" altLang="ja-JP" dirty="0">
                <a:effectLst/>
              </a:rPr>
              <a:t>```</a:t>
            </a:r>
            <a:endParaRPr lang="en-US" altLang="ja-JP" dirty="0"/>
          </a:p>
          <a:p>
            <a:pPr algn="l"/>
            <a:endParaRPr lang="en-US" altLang="ja-JP" dirty="0"/>
          </a:p>
          <a:p>
            <a:pPr algn="l"/>
            <a:r>
              <a:rPr lang="en-US" altLang="ja-JP" dirty="0">
                <a:effectLst/>
              </a:rPr>
              <a:t>```description</a:t>
            </a:r>
            <a:endParaRPr lang="en-US" altLang="ja-JP" dirty="0"/>
          </a:p>
          <a:p>
            <a:pPr algn="l"/>
            <a:r>
              <a:rPr lang="ja-JP" altLang="en-US" dirty="0"/>
              <a:t>こちらは，</a:t>
            </a:r>
            <a:r>
              <a:rPr lang="en-US" altLang="ja-JP" dirty="0" err="1"/>
              <a:t>CHiBi-CHiLO</a:t>
            </a:r>
            <a:r>
              <a:rPr lang="ja-JP" altLang="en-US" dirty="0"/>
              <a:t>のデータ構造です．</a:t>
            </a:r>
            <a:endParaRPr lang="en-US" altLang="ja-JP" dirty="0"/>
          </a:p>
          <a:p>
            <a:pPr algn="l"/>
            <a:r>
              <a:rPr lang="en-US" altLang="ja-JP" dirty="0" err="1"/>
              <a:t>CHiBi-CHiLO</a:t>
            </a:r>
            <a:r>
              <a:rPr lang="ja-JP" altLang="en-US" dirty="0"/>
              <a:t>は，</a:t>
            </a:r>
            <a:endParaRPr lang="en-US" altLang="ja-JP" dirty="0"/>
          </a:p>
          <a:p>
            <a:pPr algn="l"/>
            <a:r>
              <a:rPr lang="en-US" altLang="ja-JP" dirty="0"/>
              <a:t>- </a:t>
            </a:r>
            <a:r>
              <a:rPr lang="ja-JP" altLang="en-US" dirty="0"/>
              <a:t>ビデオ配信サービスで公開されているビデオのメタデータを格納するリファラトリレイヤー</a:t>
            </a:r>
            <a:endParaRPr lang="en-US" altLang="ja-JP" dirty="0"/>
          </a:p>
          <a:p>
            <a:pPr algn="l"/>
            <a:r>
              <a:rPr lang="en-US" altLang="ja-JP" dirty="0"/>
              <a:t>- </a:t>
            </a:r>
            <a:r>
              <a:rPr lang="ja-JP" altLang="en-US" dirty="0"/>
              <a:t>リファラトリレイヤーに登録されているビデオに学習目的，解説などを追加して学習の単位であるトピックオブジェクトを格納するトピックレイヤー</a:t>
            </a:r>
            <a:endParaRPr lang="en-US" altLang="ja-JP" dirty="0"/>
          </a:p>
          <a:p>
            <a:pPr marL="171450" indent="-171450" algn="l">
              <a:buFontTx/>
              <a:buChar char="-"/>
            </a:pPr>
            <a:r>
              <a:rPr lang="ja-JP" altLang="en-US" dirty="0"/>
              <a:t>トピックオブジェクトを集めて体系化し，ブックオブジェクトとして格納するコンストラクションレイヤー</a:t>
            </a:r>
            <a:endParaRPr lang="en-US" altLang="ja-JP" dirty="0"/>
          </a:p>
          <a:p>
            <a:pPr marL="171450" indent="-171450" algn="l">
              <a:buFontTx/>
              <a:buChar char="-"/>
            </a:pPr>
            <a:endParaRPr lang="en-US" altLang="ja-JP" dirty="0"/>
          </a:p>
          <a:p>
            <a:pPr algn="l"/>
            <a:r>
              <a:rPr lang="ja-JP" altLang="en-US" dirty="0"/>
              <a:t>の</a:t>
            </a:r>
            <a:r>
              <a:rPr lang="en-US" altLang="ja-JP" dirty="0"/>
              <a:t>3</a:t>
            </a:r>
            <a:r>
              <a:rPr lang="ja-JP" altLang="en-US" dirty="0"/>
              <a:t>層となっています．</a:t>
            </a:r>
          </a:p>
          <a:p>
            <a:pPr algn="l"/>
            <a:r>
              <a:rPr lang="ja-JP" altLang="en-US" dirty="0"/>
              <a:t>学習者には，このブックオブジェクトが提供され，視聴ログが記録されます．</a:t>
            </a:r>
            <a:endParaRPr lang="en-US" altLang="ja-JP" dirty="0"/>
          </a:p>
          <a:p>
            <a:pPr algn="l"/>
            <a:r>
              <a:rPr lang="ja-JP" altLang="en-US" dirty="0"/>
              <a:t>また，これらのオブジェクトは，教員同士が互いに共有することが可能となっており，</a:t>
            </a:r>
            <a:endParaRPr lang="en-US" altLang="ja-JP" dirty="0"/>
          </a:p>
          <a:p>
            <a:pPr algn="l"/>
            <a:r>
              <a:rPr lang="ja-JP" altLang="en-US" dirty="0"/>
              <a:t>教員がオブジェクトを共有することで，自動的に</a:t>
            </a:r>
            <a:r>
              <a:rPr lang="en-US" altLang="ja-JP" dirty="0"/>
              <a:t>OER</a:t>
            </a:r>
            <a:r>
              <a:rPr lang="ja-JP" altLang="en-US" dirty="0"/>
              <a:t>のグラフ構造が構築されます．</a:t>
            </a:r>
            <a:endParaRPr lang="en-US" altLang="ja-JP" dirty="0"/>
          </a:p>
          <a:p>
            <a:pPr algn="l"/>
            <a:r>
              <a:rPr lang="en-US" altLang="ja-JP" dirty="0">
                <a:effectLst/>
              </a:rPr>
              <a:t>```</a:t>
            </a:r>
            <a:endParaRPr lang="en-US" altLang="ja-JP" dirty="0"/>
          </a:p>
        </p:txBody>
      </p:sp>
      <p:sp>
        <p:nvSpPr>
          <p:cNvPr id="4" name="スライド番号プレースホルダー 3"/>
          <p:cNvSpPr>
            <a:spLocks noGrp="1"/>
          </p:cNvSpPr>
          <p:nvPr>
            <p:ph type="sldNum" sz="quarter" idx="5"/>
          </p:nvPr>
        </p:nvSpPr>
        <p:spPr/>
        <p:txBody>
          <a:bodyPr/>
          <a:lstStyle/>
          <a:p>
            <a:fld id="{F21C303D-7CAD-E147-BAA7-6A216E1C2ABA}" type="slidenum">
              <a:rPr lang="en-US" altLang="ja-JP" smtClean="0"/>
              <a:t>17</a:t>
            </a:fld>
            <a:endParaRPr lang="en-US"/>
          </a:p>
        </p:txBody>
      </p:sp>
    </p:spTree>
    <p:extLst>
      <p:ext uri="{BB962C8B-B14F-4D97-AF65-F5344CB8AC3E}">
        <p14:creationId xmlns:p14="http://schemas.microsoft.com/office/powerpoint/2010/main" val="34438870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err="1">
                <a:effectLst/>
              </a:rPr>
              <a:t>Topic:</a:t>
            </a:r>
            <a:r>
              <a:rPr lang="en-US" altLang="ja-JP" dirty="0" err="1"/>
              <a:t>Topic</a:t>
            </a:r>
            <a:r>
              <a:rPr lang="en-US" altLang="ja-JP" dirty="0"/>
              <a:t> Layer</a:t>
            </a:r>
          </a:p>
          <a:p>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endParaRPr lang="en-US" altLang="ja-JP" dirty="0"/>
          </a:p>
          <a:p>
            <a:r>
              <a:rPr lang="ja-JP" altLang="en-US" dirty="0"/>
              <a:t>こちらはシステムの画面ダンプになっており，</a:t>
            </a:r>
            <a:endParaRPr lang="en-US" altLang="ja-JP" dirty="0"/>
          </a:p>
          <a:p>
            <a:r>
              <a:rPr lang="ja-JP" altLang="en-US" dirty="0"/>
              <a:t>真ん中がトピックオブジェクトを共有するトピックレイヤーで，教員が作成したトピック，あるいは共有できるトピックの一覧が表示されています．</a:t>
            </a:r>
            <a:endParaRPr lang="en-US" altLang="ja-JP" dirty="0"/>
          </a:p>
          <a:p>
            <a:r>
              <a:rPr lang="ja-JP" altLang="en-US" dirty="0"/>
              <a:t>左側は，トピックオブジェクトの登録画面で，</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ユー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チュー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ブ</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Youtubu</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等のビデオのアドレスを登録し，学習目的，解説などをつけて学習単位とすることができます．</a:t>
            </a:r>
            <a:endParaRPr lang="en-US" altLang="ja-JP" dirty="0"/>
          </a:p>
          <a:p>
            <a:r>
              <a:rPr lang="ja-JP" altLang="en-US" dirty="0"/>
              <a:t>また，右側はブックオブジェクトの作成画面で，トピックオブジェクトを並べてブックオブジェクトを登録する画面です．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pPr algn="l"/>
            <a:r>
              <a:rPr lang="en-US" altLang="ja-JP" dirty="0">
                <a:effectLst/>
              </a:rPr>
              <a:t>```</a:t>
            </a:r>
            <a:endParaRPr lang="en-US" altLang="ja-JP"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endParaRPr lang="en-US" altLang="ja-JP" dirty="0"/>
          </a:p>
          <a:p>
            <a:r>
              <a:rPr lang="ja-JP" altLang="en-US" dirty="0"/>
              <a:t>こちらはシステムの画面ダンプになっており，</a:t>
            </a:r>
          </a:p>
          <a:p>
            <a:r>
              <a:rPr lang="ja-JP" altLang="en-US" dirty="0"/>
              <a:t>真ん中がトピックオブジェクトを共有するトピックレイヤーで，教員が作成したトピック，あるいは共有できるトピックの一覧が表示されています．</a:t>
            </a:r>
          </a:p>
          <a:p>
            <a:r>
              <a:rPr lang="ja-JP" altLang="en-US" dirty="0"/>
              <a:t>左側は，トピックオブジェクトの登録画面で，</a:t>
            </a:r>
            <a:r>
              <a:rPr lang="en-US" altLang="ja-JP" dirty="0" err="1"/>
              <a:t>Youtube</a:t>
            </a:r>
            <a:r>
              <a:rPr lang="ja-JP" altLang="en-US" dirty="0"/>
              <a:t>等のビデオのアドレスを登録し，学習目的，解説などをつけて学習単位とすることができます．</a:t>
            </a:r>
          </a:p>
          <a:p>
            <a:r>
              <a:rPr lang="ja-JP" altLang="en-US" dirty="0"/>
              <a:t>また，右側はブックオブジェクトの作成画面で，トピックオブジェクトを並べてブックオブジェクトを登録する画面です．</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7409800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Delay:0.5</a:t>
            </a:r>
          </a:p>
          <a:p>
            <a:r>
              <a:rPr lang="en-US" altLang="ja-JP" dirty="0" err="1">
                <a:effectLst/>
              </a:rPr>
              <a:t>Topic:</a:t>
            </a:r>
            <a:r>
              <a:rPr lang="en-US" altLang="ja-JP" dirty="0" err="1">
                <a:latin typeface="Century Gothic" panose="020B0502020202020204" pitchFamily="34" charset="0"/>
              </a:rPr>
              <a:t>Deploy</a:t>
            </a:r>
            <a:r>
              <a:rPr lang="en-US" altLang="ja-JP" dirty="0"/>
              <a:t> Layer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endParaRPr lang="en-US" dirty="0"/>
          </a:p>
          <a:p>
            <a:r>
              <a:rPr lang="en-US" dirty="0" err="1"/>
              <a:t>このようにして作成したブックオブジェクトは</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エ</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ティー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LTI</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altLang="ja-JP" dirty="0" err="1"/>
              <a:t>連携機能により，</a:t>
            </a:r>
            <a:r>
              <a:rPr lang="en-US" dirty="0" err="1"/>
              <a:t>LMSで提供することができます</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r>
              <a:rPr lang="en-US" altLang="ja-JP" dirty="0">
                <a:effectLst/>
              </a:rPr>
              <a:t>```</a:t>
            </a:r>
          </a:p>
          <a:p>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err="1"/>
              <a:t>このようにして作成したブックオブジェクトはLTI連携機能により，LMSで提供することができます</a:t>
            </a: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184040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err="1">
                <a:effectLst/>
              </a:rPr>
              <a:t>Voice:Takumi</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Pad:0.5</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Topic:</a:t>
            </a:r>
            <a:r>
              <a:rPr kumimoji="1" lang="zh-TW" altLang="en-US" sz="1200" b="0" i="0" u="none" strike="noStrike" kern="1200" dirty="0">
                <a:solidFill>
                  <a:schemeClr val="tx1"/>
                </a:solidFill>
                <a:effectLst/>
                <a:latin typeface="+mn-lt"/>
                <a:ea typeface="+mn-ea"/>
                <a:cs typeface="+mn-cs"/>
              </a:rPr>
              <a:t>現代社会：</a:t>
            </a:r>
            <a:r>
              <a:rPr kumimoji="1" lang="en-US" altLang="zh-TW" sz="1200" b="0" i="0" u="none" strike="noStrike" kern="1200" dirty="0">
                <a:solidFill>
                  <a:schemeClr val="tx1"/>
                </a:solidFill>
                <a:effectLst/>
                <a:latin typeface="+mn-lt"/>
                <a:ea typeface="+mn-ea"/>
                <a:cs typeface="+mn-cs"/>
              </a:rPr>
              <a:t>VUCA</a:t>
            </a:r>
            <a:r>
              <a:rPr kumimoji="1" lang="zh-TW" altLang="en-US" sz="1200" b="0" i="0" u="none" strike="noStrike" kern="1200" dirty="0">
                <a:solidFill>
                  <a:schemeClr val="tx1"/>
                </a:solidFill>
                <a:effectLst/>
                <a:latin typeface="+mn-lt"/>
                <a:ea typeface="+mn-ea"/>
                <a:cs typeface="+mn-cs"/>
              </a:rPr>
              <a:t>時代</a:t>
            </a:r>
            <a:endParaRPr kumimoji="1" lang="en-US" altLang="zh-TW"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現代社会</a:t>
            </a:r>
            <a:r>
              <a:rPr kumimoji="1" lang="en-US" altLang="ja-JP" sz="1200" b="0" i="0" u="none" strike="noStrike" kern="1200" dirty="0">
                <a:solidFill>
                  <a:schemeClr val="tx1"/>
                </a:solidFill>
                <a:effectLst/>
                <a:latin typeface="+mn-lt"/>
                <a:ea typeface="+mn-ea"/>
                <a:cs typeface="+mn-cs"/>
              </a:rPr>
              <a:t>)[kana:"</a:t>
            </a:r>
            <a:r>
              <a:rPr kumimoji="1" lang="ja-JP" altLang="en-US" sz="1200" b="0" i="0" u="none" strike="noStrike" kern="1200" dirty="0">
                <a:solidFill>
                  <a:schemeClr val="tx1"/>
                </a:solidFill>
                <a:effectLst/>
                <a:latin typeface="+mn-lt"/>
                <a:ea typeface="+mn-ea"/>
                <a:cs typeface="+mn-cs"/>
              </a:rPr>
              <a:t>ゲンダイシ</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ャカイ</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は，</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現代社会は，</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6351121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err="1">
                <a:effectLst/>
              </a:rPr>
              <a:t>Topic:</a:t>
            </a:r>
            <a:r>
              <a:rPr lang="en-US" altLang="ja-JP" dirty="0" err="1">
                <a:latin typeface="Century Gothic" panose="020B0502020202020204" pitchFamily="34" charset="0"/>
              </a:rPr>
              <a:t>Deploy</a:t>
            </a:r>
            <a:r>
              <a:rPr lang="en-US" altLang="ja-JP" dirty="0"/>
              <a:t> 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endParaRPr lang="en-US" dirty="0"/>
          </a:p>
          <a:p>
            <a:r>
              <a:rPr lang="en-US" dirty="0" err="1"/>
              <a:t>右側は学生のブック視聴画面です</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r>
              <a:rPr lang="en-US" altLang="ja-JP" dirty="0">
                <a:effectLst/>
              </a:rPr>
              <a:t>```</a:t>
            </a:r>
          </a:p>
          <a:p>
            <a:endParaRPr lang="en-US" altLang="ja-JP"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右側は学生のブック視聴画面です．</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1272701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Pad:1.0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err="1">
                <a:effectLst/>
              </a:rPr>
              <a:t>Topic:</a:t>
            </a:r>
            <a:r>
              <a:rPr lang="en-US" altLang="ja-JP" dirty="0" err="1">
                <a:latin typeface="Century Gothic" panose="020B0502020202020204" pitchFamily="34" charset="0"/>
              </a:rPr>
              <a:t>Deploy</a:t>
            </a:r>
            <a:r>
              <a:rPr lang="en-US" altLang="ja-JP" dirty="0"/>
              <a:t> Layer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err="1"/>
              <a:t>トピックオブジェクト</a:t>
            </a:r>
            <a:r>
              <a:rPr lang="ja-JP" altLang="en-US" i="0" dirty="0"/>
              <a:t>がインデックスされ，順番に視聴していくことができます．</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err="1"/>
              <a:t>トピックオブジェクト</a:t>
            </a:r>
            <a:r>
              <a:rPr lang="ja-JP" altLang="en-US" dirty="0"/>
              <a:t>がインデックスされ，順番に視聴していくことができます．</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lang="en-US" altLang="ja-JP" b="0" i="0" dirty="0">
              <a:solidFill>
                <a:srgbClr val="16191F"/>
              </a:solidFill>
              <a:effectLst/>
              <a:latin typeface="Monaco"/>
            </a:endParaRP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1840406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Delay:1.0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Topic:</a:t>
            </a:r>
            <a:r>
              <a:rPr lang="ja-JP" altLang="en-US" dirty="0"/>
              <a:t>教材へのアクセスをきめ細かく制御</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更に</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では，教員の利便性を考え，教材を共有しない設定も可能としています．</a:t>
            </a:r>
            <a:endParaRPr lang="en-US" altLang="ja-JP" dirty="0"/>
          </a:p>
          <a:p>
            <a:r>
              <a:rPr lang="ja-JP" altLang="en-US" dirty="0"/>
              <a:t>例えば，</a:t>
            </a:r>
            <a:r>
              <a:rPr lang="en-US" altLang="ja-JP" dirty="0"/>
              <a:t>A</a:t>
            </a:r>
            <a:r>
              <a:rPr lang="ja-JP" altLang="en-US" dirty="0"/>
              <a:t>先生が非共有のトピックが含まれるブックを共有した場合，</a:t>
            </a:r>
            <a:r>
              <a:rPr lang="en-US" altLang="ja-JP" dirty="0"/>
              <a:t>A</a:t>
            </a:r>
            <a:r>
              <a:rPr lang="ja-JP" altLang="en-US" dirty="0"/>
              <a:t>先生のコースで提供する場合は非共有のトピックも受講生に提供されます。</a:t>
            </a:r>
          </a:p>
          <a:p>
            <a:r>
              <a:rPr lang="ja-JP" altLang="en-US" dirty="0"/>
              <a:t>しかし、</a:t>
            </a:r>
            <a:r>
              <a:rPr lang="en-US" altLang="ja-JP" dirty="0"/>
              <a:t>B</a:t>
            </a:r>
            <a:r>
              <a:rPr lang="ja-JP" altLang="en-US" dirty="0"/>
              <a:t>先生のコースでは，非共有の部分は受講生に提供されません．</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r>
              <a:rPr lang="en-US" altLang="ja-JP" dirty="0">
                <a:effectLst/>
              </a:rPr>
              <a: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p>
          <a:p>
            <a:r>
              <a:rPr lang="ja-JP" altLang="en-US" dirty="0"/>
              <a:t>更に</a:t>
            </a:r>
            <a:r>
              <a:rPr lang="en-US" altLang="ja-JP" dirty="0" err="1"/>
              <a:t>CHiBi-CHiLO</a:t>
            </a:r>
            <a:r>
              <a:rPr lang="ja-JP" altLang="en-US" dirty="0"/>
              <a:t>では，教員の利便性を考え，教材を共有しない設定も可能としています．</a:t>
            </a:r>
            <a:endParaRPr lang="en-US" altLang="ja-JP" dirty="0"/>
          </a:p>
          <a:p>
            <a:r>
              <a:rPr lang="ja-JP" altLang="en-US" dirty="0"/>
              <a:t>例えば，</a:t>
            </a:r>
            <a:r>
              <a:rPr lang="en-US" altLang="ja-JP" dirty="0"/>
              <a:t>A</a:t>
            </a:r>
            <a:r>
              <a:rPr lang="ja-JP" altLang="en-US" dirty="0"/>
              <a:t>先生が非共有のトピックが含まれるブックを共有した場合，</a:t>
            </a:r>
            <a:r>
              <a:rPr lang="en-US" altLang="ja-JP" dirty="0"/>
              <a:t>A</a:t>
            </a:r>
            <a:r>
              <a:rPr lang="ja-JP" altLang="en-US" dirty="0"/>
              <a:t>先生のコースで提供する場合は非共有のトピックも受講生に提供されます。</a:t>
            </a:r>
          </a:p>
          <a:p>
            <a:endParaRPr lang="ja-JP" altLang="en-US" dirty="0"/>
          </a:p>
          <a:p>
            <a:r>
              <a:rPr lang="ja-JP" altLang="en-US" dirty="0"/>
              <a:t>しかし、</a:t>
            </a:r>
            <a:r>
              <a:rPr lang="en-US" altLang="ja-JP" dirty="0"/>
              <a:t>B</a:t>
            </a:r>
            <a:r>
              <a:rPr lang="ja-JP" altLang="en-US" dirty="0"/>
              <a:t>先生のコースでは，非共有の部分は受講生に提供されません．</a:t>
            </a:r>
            <a:endParaRPr lang="en-US" altLang="ja-JP" dirty="0"/>
          </a:p>
          <a:p>
            <a:r>
              <a:rPr lang="en-US" altLang="ja-JP" dirty="0">
                <a:effectLst/>
              </a:rPr>
              <a:t>```</a:t>
            </a:r>
            <a:endParaRPr dirty="0"/>
          </a:p>
        </p:txBody>
      </p:sp>
      <p:sp>
        <p:nvSpPr>
          <p:cNvPr id="4" name="スライド番号プレースホルダー 3"/>
          <p:cNvSpPr>
            <a:spLocks noGrp="1"/>
          </p:cNvSpPr>
          <p:nvPr>
            <p:ph type="sldNum" sz="quarter" idx="5"/>
          </p:nvPr>
        </p:nvSpPr>
        <p:spPr/>
        <p:txBody>
          <a:bodyPr/>
          <a:lstStyle/>
          <a:p>
            <a:fld id="{0EF65692-C9D2-9342-BE10-BC80DE120FC4}" type="slidenum">
              <a:rPr kumimoji="1" lang="ja-JP" altLang="en-US" smtClean="0"/>
              <a:t>22</a:t>
            </a:fld>
            <a:endParaRPr kumimoji="1" lang="ja-JP" altLang="en-US"/>
          </a:p>
        </p:txBody>
      </p:sp>
    </p:spTree>
    <p:extLst>
      <p:ext uri="{BB962C8B-B14F-4D97-AF65-F5344CB8AC3E}">
        <p14:creationId xmlns:p14="http://schemas.microsoft.com/office/powerpoint/2010/main" val="23939781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100" dirty="0">
                <a:effectLst/>
              </a:rPr>
              <a:t>Topic:</a:t>
            </a:r>
            <a:r>
              <a:rPr lang="ja-JP" altLang="en-US" sz="4000" dirty="0"/>
              <a:t>教材提供者に対する付加価値</a:t>
            </a:r>
            <a:endParaRPr kumimoji="1" lang="en-US" altLang="ja-JP" sz="1100" dirty="0"/>
          </a:p>
          <a:p>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100"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100" b="0" i="0" dirty="0">
                <a:solidFill>
                  <a:srgbClr val="16191F"/>
                </a:solidFill>
                <a:effectLst/>
                <a:latin typeface="Monaco"/>
              </a:rPr>
              <a:t>&lt;</a:t>
            </a:r>
            <a:r>
              <a:rPr lang="en-US" altLang="ja-JP" sz="1100" b="0" i="0" dirty="0" err="1">
                <a:solidFill>
                  <a:srgbClr val="16191F"/>
                </a:solidFill>
                <a:effectLst/>
                <a:latin typeface="Monaco"/>
              </a:rPr>
              <a:t>amazon:effect</a:t>
            </a:r>
            <a:r>
              <a:rPr lang="en-US" altLang="ja-JP" sz="1100" b="0" i="0" dirty="0">
                <a:solidFill>
                  <a:srgbClr val="16191F"/>
                </a:solidFill>
                <a:effectLst/>
                <a:latin typeface="Monaco"/>
              </a:rPr>
              <a:t> phonation="soft"&gt;</a:t>
            </a:r>
            <a:r>
              <a:rPr kumimoji="1" lang="en-US" altLang="ja-JP" sz="1100" b="0" i="0" u="none" strike="noStrike" kern="1200" dirty="0">
                <a:solidFill>
                  <a:schemeClr val="tx1"/>
                </a:solidFill>
                <a:effectLst/>
                <a:latin typeface="+mn-lt"/>
                <a:ea typeface="+mn-ea"/>
                <a:cs typeface="+mn-cs"/>
              </a:rPr>
              <a:t>&lt;prosody rate="105%"&gt;</a:t>
            </a:r>
          </a:p>
          <a:p>
            <a:endParaRPr kumimoji="1" lang="en-US" altLang="ja-JP" sz="1100" dirty="0"/>
          </a:p>
          <a:p>
            <a:r>
              <a:rPr kumimoji="1" lang="ja-JP" altLang="en-US" sz="1100" dirty="0"/>
              <a:t>現在，コロナ禍で多くのビデオ教材が作成されたと思われます．</a:t>
            </a:r>
            <a:endParaRPr kumimoji="1" lang="en-US" altLang="ja-JP" sz="1100" dirty="0"/>
          </a:p>
          <a:p>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チビチロ</a:t>
            </a:r>
            <a:r>
              <a:rPr lang="en-US" altLang="ja-JP" sz="1100" b="0" i="0" dirty="0">
                <a:solidFill>
                  <a:srgbClr val="000000"/>
                </a:solidFill>
                <a:effectLst/>
                <a:latin typeface="Meiryo" panose="020B0604030504040204" pitchFamily="50" charset="-128"/>
                <a:ea typeface="Meiryo" panose="020B0604030504040204" pitchFamily="50" charset="-128"/>
              </a:rPr>
              <a:t>"&gt;</a:t>
            </a:r>
            <a:r>
              <a:rPr lang="en-US" altLang="ja-JP" sz="1100" dirty="0" err="1"/>
              <a:t>CHiBi-CHiLO</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で，</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オー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イー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アー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ル</a:t>
            </a:r>
            <a:r>
              <a:rPr lang="en-US" altLang="ja-JP" sz="1100" b="0" i="0" dirty="0">
                <a:solidFill>
                  <a:srgbClr val="000000"/>
                </a:solidFill>
                <a:effectLst/>
                <a:latin typeface="Meiryo" panose="020B0604030504040204" pitchFamily="50" charset="-128"/>
                <a:ea typeface="Meiryo" panose="020B0604030504040204" pitchFamily="50" charset="-128"/>
              </a:rPr>
              <a:t>"&gt;</a:t>
            </a:r>
            <a:r>
              <a:rPr lang="en-US" altLang="ja-JP" sz="1100" dirty="0"/>
              <a:t>OER</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としてビデオを管理することで，</a:t>
            </a:r>
            <a:endParaRPr kumimoji="1" lang="en-US" altLang="ja-JP" sz="1100" dirty="0"/>
          </a:p>
          <a:p>
            <a:r>
              <a:rPr kumimoji="1" lang="ja-JP" altLang="en-US" sz="1100" dirty="0"/>
              <a:t>ビデオの差し替え，更新が楽になる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その結果，ビデオ教材のライフタイムが伸びる</a:t>
            </a:r>
            <a:r>
              <a:rPr lang="en-US" altLang="ja-JP" sz="1100" b="0" i="0" dirty="0">
                <a:solidFill>
                  <a:srgbClr val="323232"/>
                </a:solidFill>
                <a:effectLst/>
                <a:latin typeface="Work Sans"/>
              </a:rPr>
              <a:t>[break:"500ms"]</a:t>
            </a:r>
            <a:endParaRPr kumimoji="1" lang="ja-JP" altLang="en-US" sz="1100" dirty="0"/>
          </a:p>
          <a:p>
            <a:r>
              <a:rPr kumimoji="1" lang="ja-JP" altLang="en-US" sz="1100" dirty="0"/>
              <a:t>そして，作成したビデオ教材を，講義用，公開講座用，</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ムー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ク</a:t>
            </a:r>
            <a:r>
              <a:rPr lang="en-US" altLang="ja-JP" sz="1100" b="0" i="0" dirty="0">
                <a:solidFill>
                  <a:srgbClr val="000000"/>
                </a:solidFill>
                <a:effectLst/>
                <a:latin typeface="Meiryo" panose="020B0604030504040204" pitchFamily="50" charset="-128"/>
                <a:ea typeface="Meiryo" panose="020B0604030504040204" pitchFamily="50" charset="-128"/>
              </a:rPr>
              <a:t>"&gt;</a:t>
            </a:r>
            <a:r>
              <a:rPr kumimoji="1" lang="en-US" altLang="ja-JP" sz="1100" dirty="0"/>
              <a:t>MOOC</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，あるいは非公開のビデオを混ぜて，有料講座にするなど</a:t>
            </a: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複数の目的で利用可能</a:t>
            </a:r>
            <a:r>
              <a:rPr kumimoji="1" lang="en-US" altLang="ja-JP" sz="1100" dirty="0"/>
              <a:t>(</a:t>
            </a:r>
            <a:r>
              <a:rPr kumimoji="1" lang="ja-JP" altLang="en-US" sz="1100" dirty="0"/>
              <a:t>となります</a:t>
            </a:r>
            <a:r>
              <a:rPr kumimoji="1" lang="en-US" altLang="ja-JP" sz="1100" dirty="0"/>
              <a:t>)[kana:"</a:t>
            </a:r>
            <a:r>
              <a:rPr kumimoji="1" lang="ja-JP" altLang="en-US" sz="1100" dirty="0"/>
              <a:t>トナリマス</a:t>
            </a:r>
            <a:r>
              <a:rPr kumimoji="1" lang="en-US" altLang="ja-JP" sz="1100" dirty="0"/>
              <a:t>"]</a:t>
            </a:r>
            <a:r>
              <a:rPr kumimoji="1" lang="ja-JP" altLang="en-US" sz="1100" dirty="0"/>
              <a:t>，</a:t>
            </a:r>
            <a:r>
              <a:rPr lang="en-US" altLang="ja-JP" sz="1100" b="0" i="0" dirty="0">
                <a:solidFill>
                  <a:srgbClr val="323232"/>
                </a:solidFill>
                <a:effectLst/>
                <a:latin typeface="Work Sans"/>
              </a:rPr>
              <a:t>[break:"500ms"]</a:t>
            </a:r>
            <a:endParaRPr kumimoji="1" lang="en-US" altLang="ja-JP" sz="1100"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このように，教材提供者に，</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オー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イー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アー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ル</a:t>
            </a:r>
            <a:r>
              <a:rPr lang="en-US" altLang="ja-JP" sz="1100" b="0" i="0" dirty="0">
                <a:solidFill>
                  <a:srgbClr val="000000"/>
                </a:solidFill>
                <a:effectLst/>
                <a:latin typeface="Meiryo" panose="020B0604030504040204" pitchFamily="50" charset="-128"/>
                <a:ea typeface="Meiryo" panose="020B0604030504040204" pitchFamily="50" charset="-128"/>
              </a:rPr>
              <a:t>"&gt;</a:t>
            </a:r>
            <a:r>
              <a:rPr lang="en-US" altLang="ja-JP" sz="1100" dirty="0"/>
              <a:t>OER</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にすることの付加価値を与えることで，</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オー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ク</a:t>
            </a:r>
            <a:r>
              <a:rPr lang="en-US" altLang="ja-JP" sz="1100" b="0" i="0" dirty="0">
                <a:solidFill>
                  <a:srgbClr val="000000"/>
                </a:solidFill>
                <a:effectLst/>
                <a:latin typeface="Meiryo" panose="020B0604030504040204" pitchFamily="50" charset="-128"/>
                <a:ea typeface="Meiryo" panose="020B0604030504040204" pitchFamily="50" charset="-128"/>
              </a:rPr>
              <a:t>"&gt;</a:t>
            </a:r>
            <a:r>
              <a:rPr kumimoji="1" lang="ja-JP" altLang="en-US" sz="1100" dirty="0"/>
              <a:t>多く</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の</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オー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イー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アー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ル</a:t>
            </a:r>
            <a:r>
              <a:rPr lang="en-US" altLang="ja-JP" sz="1100" b="0" i="0" dirty="0">
                <a:solidFill>
                  <a:srgbClr val="000000"/>
                </a:solidFill>
                <a:effectLst/>
                <a:latin typeface="Meiryo" panose="020B0604030504040204" pitchFamily="50" charset="-128"/>
                <a:ea typeface="Meiryo" panose="020B0604030504040204" pitchFamily="50" charset="-128"/>
              </a:rPr>
              <a:t>"&gt;</a:t>
            </a:r>
            <a:r>
              <a:rPr lang="en-US" altLang="ja-JP" sz="1100" dirty="0"/>
              <a:t>OER</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を収集し，</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オー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イー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アー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ル</a:t>
            </a:r>
            <a:r>
              <a:rPr lang="en-US" altLang="ja-JP" sz="1100" b="0" i="0" dirty="0">
                <a:solidFill>
                  <a:srgbClr val="000000"/>
                </a:solidFill>
                <a:effectLst/>
                <a:latin typeface="Meiryo" panose="020B0604030504040204" pitchFamily="50" charset="-128"/>
                <a:ea typeface="Meiryo" panose="020B0604030504040204" pitchFamily="50" charset="-128"/>
              </a:rPr>
              <a:t>"&gt;</a:t>
            </a:r>
            <a:r>
              <a:rPr lang="en-US" altLang="ja-JP" sz="1100" dirty="0"/>
              <a:t>OER</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のグラフ構造の構築できると考えています．</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dirty="0">
                <a:solidFill>
                  <a:schemeClr val="tx1"/>
                </a:solidFill>
                <a:effectLst/>
                <a:latin typeface="+mn-lt"/>
                <a:ea typeface="+mn-ea"/>
                <a:cs typeface="+mn-cs"/>
              </a:rPr>
              <a:t>&lt;/prosody&gt; </a:t>
            </a:r>
            <a:r>
              <a:rPr lang="en-US" altLang="ja-JP" sz="1100" b="0" i="0" dirty="0">
                <a:solidFill>
                  <a:srgbClr val="16191F"/>
                </a:solidFill>
                <a:effectLst/>
                <a:latin typeface="Monaco"/>
              </a:rPr>
              <a:t>&lt;/</a:t>
            </a:r>
            <a:r>
              <a:rPr lang="en-US" altLang="ja-JP" sz="1100" b="0" i="0" dirty="0" err="1">
                <a:solidFill>
                  <a:srgbClr val="16191F"/>
                </a:solidFill>
                <a:effectLst/>
                <a:latin typeface="Monaco"/>
              </a:rPr>
              <a:t>amazon:effect</a:t>
            </a:r>
            <a:r>
              <a:rPr lang="en-US" altLang="ja-JP" sz="1100" b="0" i="0" dirty="0">
                <a:solidFill>
                  <a:srgbClr val="16191F"/>
                </a:solidFill>
                <a:effectLst/>
                <a:latin typeface="Monaco"/>
              </a:rPr>
              <a:t>&gt;</a:t>
            </a:r>
            <a:endParaRPr kumimoji="1" lang="en-US" altLang="ja-JP" sz="1100" dirty="0"/>
          </a:p>
          <a:p>
            <a:r>
              <a:rPr lang="en-US" altLang="ja-JP" sz="1100" dirty="0">
                <a:effectLst/>
              </a:rPr>
              <a:t>```</a:t>
            </a: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100" dirty="0">
                <a:effectLst/>
              </a:rPr>
              <a:t>```description</a:t>
            </a:r>
          </a:p>
          <a:p>
            <a:r>
              <a:rPr kumimoji="1" lang="ja-JP" altLang="en-US" sz="1100" dirty="0"/>
              <a:t>現在，コロナ禍で多くのビデオ教材が作成されたと思われます．</a:t>
            </a:r>
            <a:endParaRPr kumimoji="1" lang="en-US" altLang="ja-JP" sz="1100" dirty="0"/>
          </a:p>
          <a:p>
            <a:r>
              <a:rPr kumimoji="1" lang="en-US" altLang="ja-JP" sz="1100" dirty="0" err="1"/>
              <a:t>CHiBi-CHiLO</a:t>
            </a:r>
            <a:r>
              <a:rPr kumimoji="1" lang="ja-JP" altLang="en-US" sz="1100" dirty="0"/>
              <a:t>で，</a:t>
            </a:r>
            <a:r>
              <a:rPr kumimoji="1" lang="en-US" altLang="ja-JP" sz="1100" dirty="0"/>
              <a:t>OER</a:t>
            </a:r>
            <a:r>
              <a:rPr kumimoji="1" lang="ja-JP" altLang="en-US" sz="1100" dirty="0"/>
              <a:t>としてビデオを管理することで，</a:t>
            </a:r>
            <a:endParaRPr kumimoji="1" lang="en-US" altLang="ja-JP" sz="1100" dirty="0"/>
          </a:p>
          <a:p>
            <a:r>
              <a:rPr kumimoji="1" lang="ja-JP" altLang="en-US" sz="1100" dirty="0"/>
              <a:t>ビデオの差し替え，更新が楽になる</a:t>
            </a:r>
          </a:p>
          <a:p>
            <a:r>
              <a:rPr kumimoji="1" lang="ja-JP" altLang="en-US" sz="1100" dirty="0"/>
              <a:t>その結果，ビデオ教材のライフタイムが伸びる</a:t>
            </a:r>
          </a:p>
          <a:p>
            <a:r>
              <a:rPr kumimoji="1" lang="ja-JP" altLang="en-US" sz="1100" dirty="0"/>
              <a:t>そして，作成したビデオ教材を，講義用，公開講座用，</a:t>
            </a:r>
            <a:r>
              <a:rPr kumimoji="1" lang="en-US" altLang="ja-JP" sz="1100" dirty="0"/>
              <a:t>MOOC</a:t>
            </a:r>
            <a:r>
              <a:rPr kumimoji="1" lang="ja-JP" altLang="en-US" sz="1100" dirty="0"/>
              <a:t>，あるいは非公開のビデオを混ぜて，有料講座にするなど</a:t>
            </a:r>
            <a:endParaRPr kumimoji="1" lang="en-US" altLang="ja-JP" sz="1100" dirty="0"/>
          </a:p>
          <a:p>
            <a:r>
              <a:rPr kumimoji="1" lang="ja-JP" altLang="en-US" sz="1100" dirty="0"/>
              <a:t>複数の目的で利用可能となります，</a:t>
            </a:r>
            <a:endParaRPr kumimoji="1" lang="en-US" altLang="ja-JP" sz="1100"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このように，教材提供者に，</a:t>
            </a:r>
            <a:r>
              <a:rPr kumimoji="1" lang="en-US" altLang="ja-JP" sz="1100" dirty="0"/>
              <a:t>OER</a:t>
            </a:r>
            <a:r>
              <a:rPr kumimoji="1" lang="ja-JP" altLang="en-US" sz="1100" dirty="0"/>
              <a:t>にすることの付加価値を与えることで，多くの</a:t>
            </a:r>
            <a:r>
              <a:rPr kumimoji="1" lang="en-US" altLang="ja-JP" sz="1100" dirty="0"/>
              <a:t>OER</a:t>
            </a:r>
            <a:r>
              <a:rPr kumimoji="1" lang="ja-JP" altLang="en-US" sz="1100" dirty="0"/>
              <a:t>を収集し，</a:t>
            </a:r>
            <a:r>
              <a:rPr kumimoji="1" lang="en-US" altLang="ja-JP" sz="1100" dirty="0"/>
              <a:t>OER</a:t>
            </a:r>
            <a:r>
              <a:rPr kumimoji="1" lang="ja-JP" altLang="en-US" sz="1100" dirty="0"/>
              <a:t>のグラフ構造の構築できると考えています．</a:t>
            </a:r>
          </a:p>
          <a:p>
            <a:r>
              <a:rPr lang="en-US" altLang="ja-JP" sz="1100" dirty="0">
                <a:effectLst/>
              </a:rPr>
              <a:t>```</a:t>
            </a:r>
            <a:endParaRPr kumimoji="1" lang="ja-JP" altLang="en-US" sz="1100" dirty="0"/>
          </a:p>
        </p:txBody>
      </p:sp>
      <p:sp>
        <p:nvSpPr>
          <p:cNvPr id="4" name="スライド番号プレースホルダー 3"/>
          <p:cNvSpPr>
            <a:spLocks noGrp="1"/>
          </p:cNvSpPr>
          <p:nvPr>
            <p:ph type="sldNum" sz="quarter" idx="10"/>
          </p:nvPr>
        </p:nvSpPr>
        <p:spPr/>
        <p:txBody>
          <a:bodyPr/>
          <a:lstStyle/>
          <a:p>
            <a:fld id="{ED9D317C-4F66-B249-B6C2-8F3D1E539DB6}" type="slidenum">
              <a:rPr kumimoji="1" lang="ja-JP" altLang="en-US" smtClean="0"/>
              <a:t>23</a:t>
            </a:fld>
            <a:endParaRPr kumimoji="1" lang="ja-JP" altLang="en-US"/>
          </a:p>
        </p:txBody>
      </p:sp>
    </p:spTree>
    <p:extLst>
      <p:ext uri="{BB962C8B-B14F-4D97-AF65-F5344CB8AC3E}">
        <p14:creationId xmlns:p14="http://schemas.microsoft.com/office/powerpoint/2010/main" val="29290146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dirty="0">
                <a:effectLst/>
              </a:rPr>
              <a:t>Pad:6.0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dirty="0">
                <a:effectLst/>
              </a:rPr>
              <a:t>Topic:</a:t>
            </a:r>
            <a:r>
              <a:rPr kumimoji="1" lang="ja-JP" altLang="en-US" dirty="0"/>
              <a:t>今後の展望</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dirty="0">
              <a:effectLst/>
            </a:endParaRP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17830115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Pad:6.0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Topic:</a:t>
            </a:r>
            <a:r>
              <a:rPr lang="ja-JP" altLang="en-US" dirty="0"/>
              <a:t>郵便馬車をどんなに繋げてみても鉄道にはならない</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a:t>
            </a:r>
            <a:endParaRPr kumimoji="1" lang="en-US" altLang="ja-JP"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29714991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Delay:0</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Topic:</a:t>
            </a:r>
            <a:r>
              <a:rPr kumimoji="1" lang="zh-TW" altLang="en-US" sz="1200" b="0" i="0" u="none" strike="noStrike" kern="1200" dirty="0">
                <a:solidFill>
                  <a:schemeClr val="tx1"/>
                </a:solidFill>
                <a:effectLst/>
                <a:latin typeface="+mn-lt"/>
                <a:ea typeface="+mn-ea"/>
                <a:cs typeface="+mn-cs"/>
              </a:rPr>
              <a:t>現代社会：</a:t>
            </a:r>
            <a:r>
              <a:rPr kumimoji="1" lang="en-US" altLang="zh-TW" sz="1200" b="0" i="0" u="none" strike="noStrike" kern="1200" dirty="0">
                <a:solidFill>
                  <a:schemeClr val="tx1"/>
                </a:solidFill>
                <a:effectLst/>
                <a:latin typeface="+mn-lt"/>
                <a:ea typeface="+mn-ea"/>
                <a:cs typeface="+mn-cs"/>
              </a:rPr>
              <a:t>VUCA</a:t>
            </a:r>
            <a:r>
              <a:rPr kumimoji="1" lang="zh-TW" altLang="en-US" sz="1200" b="0" i="0" u="none" strike="noStrike" kern="1200" dirty="0">
                <a:solidFill>
                  <a:schemeClr val="tx1"/>
                </a:solidFill>
                <a:effectLst/>
                <a:latin typeface="+mn-lt"/>
                <a:ea typeface="+mn-ea"/>
                <a:cs typeface="+mn-cs"/>
              </a:rPr>
              <a:t>時代</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変動性，</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変動性，</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2041904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Topic:</a:t>
            </a:r>
            <a:r>
              <a:rPr kumimoji="1" lang="zh-TW" altLang="en-US" sz="1200" b="0" i="0" u="none" strike="noStrike" kern="1200" dirty="0">
                <a:solidFill>
                  <a:schemeClr val="tx1"/>
                </a:solidFill>
                <a:effectLst/>
                <a:latin typeface="+mn-lt"/>
                <a:ea typeface="+mn-ea"/>
                <a:cs typeface="+mn-cs"/>
              </a:rPr>
              <a:t>現代社会：</a:t>
            </a:r>
            <a:r>
              <a:rPr kumimoji="1" lang="en-US" altLang="zh-TW" sz="1200" b="0" i="0" u="none" strike="noStrike" kern="1200" dirty="0">
                <a:solidFill>
                  <a:schemeClr val="tx1"/>
                </a:solidFill>
                <a:effectLst/>
                <a:latin typeface="+mn-lt"/>
                <a:ea typeface="+mn-ea"/>
                <a:cs typeface="+mn-cs"/>
              </a:rPr>
              <a:t>VUCA</a:t>
            </a:r>
            <a:r>
              <a:rPr kumimoji="1" lang="zh-TW" altLang="en-US" sz="1200" b="0" i="0" u="none" strike="noStrike" kern="1200" dirty="0">
                <a:solidFill>
                  <a:schemeClr val="tx1"/>
                </a:solidFill>
                <a:effectLst/>
                <a:latin typeface="+mn-lt"/>
                <a:ea typeface="+mn-ea"/>
                <a:cs typeface="+mn-cs"/>
              </a:rPr>
              <a:t>時代</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不確実性，</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不確実性，</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764995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Topic:</a:t>
            </a:r>
            <a:r>
              <a:rPr kumimoji="1" lang="zh-TW" altLang="en-US" sz="1200" b="0" i="0" u="none" strike="noStrike" kern="1200" dirty="0">
                <a:solidFill>
                  <a:schemeClr val="tx1"/>
                </a:solidFill>
                <a:effectLst/>
                <a:latin typeface="+mn-lt"/>
                <a:ea typeface="+mn-ea"/>
                <a:cs typeface="+mn-cs"/>
              </a:rPr>
              <a:t>現代社会：</a:t>
            </a:r>
            <a:r>
              <a:rPr kumimoji="1" lang="en-US" altLang="zh-TW" sz="1200" b="0" i="0" u="none" strike="noStrike" kern="1200" dirty="0">
                <a:solidFill>
                  <a:schemeClr val="tx1"/>
                </a:solidFill>
                <a:effectLst/>
                <a:latin typeface="+mn-lt"/>
                <a:ea typeface="+mn-ea"/>
                <a:cs typeface="+mn-cs"/>
              </a:rPr>
              <a:t>VUCA</a:t>
            </a:r>
            <a:r>
              <a:rPr kumimoji="1" lang="zh-TW" altLang="en-US" sz="1200" b="0" i="0" u="none" strike="noStrike" kern="1200" dirty="0">
                <a:solidFill>
                  <a:schemeClr val="tx1"/>
                </a:solidFill>
                <a:effectLst/>
                <a:latin typeface="+mn-lt"/>
                <a:ea typeface="+mn-ea"/>
                <a:cs typeface="+mn-cs"/>
              </a:rPr>
              <a:t>時代</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複雑性，</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複雑性，</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6606155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Pad:1.0</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Topic:</a:t>
            </a:r>
            <a:r>
              <a:rPr kumimoji="1" lang="zh-TW" altLang="en-US" sz="1200" b="0" i="0" u="none" strike="noStrike" kern="1200" dirty="0">
                <a:solidFill>
                  <a:schemeClr val="tx1"/>
                </a:solidFill>
                <a:effectLst/>
                <a:latin typeface="+mn-lt"/>
                <a:ea typeface="+mn-ea"/>
                <a:cs typeface="+mn-cs"/>
              </a:rPr>
              <a:t>現代社会：</a:t>
            </a:r>
            <a:r>
              <a:rPr kumimoji="1" lang="en-US" altLang="zh-TW" sz="1200" b="0" i="0" u="none" strike="noStrike" kern="1200" dirty="0">
                <a:solidFill>
                  <a:schemeClr val="tx1"/>
                </a:solidFill>
                <a:effectLst/>
                <a:latin typeface="+mn-lt"/>
                <a:ea typeface="+mn-ea"/>
                <a:cs typeface="+mn-cs"/>
              </a:rPr>
              <a:t>VUCA</a:t>
            </a:r>
            <a:r>
              <a:rPr kumimoji="1" lang="zh-TW" altLang="en-US" sz="1200" b="0" i="0" u="none" strike="noStrike" kern="1200" dirty="0">
                <a:solidFill>
                  <a:schemeClr val="tx1"/>
                </a:solidFill>
                <a:effectLst/>
                <a:latin typeface="+mn-lt"/>
                <a:ea typeface="+mn-ea"/>
                <a:cs typeface="+mn-cs"/>
              </a:rPr>
              <a:t>時代</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曖昧性</a:t>
            </a:r>
            <a:r>
              <a:rPr lang="en-US" altLang="ja-JP" b="0" i="0" dirty="0">
                <a:solidFill>
                  <a:srgbClr val="323232"/>
                </a:solidFill>
                <a:effectLst/>
                <a:latin typeface="Work Sans"/>
              </a:rPr>
              <a:t>[break:"0.5s"]</a:t>
            </a:r>
            <a:endParaRPr kumimoji="1" lang="ja-JP" alt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の頭文字をとって</a:t>
            </a:r>
            <a:r>
              <a:rPr kumimoji="1" lang="en-US" altLang="ja-JP" sz="1200" b="0" i="0" u="none" strike="noStrike" kern="1200" dirty="0">
                <a:solidFill>
                  <a:schemeClr val="tx1"/>
                </a:solidFill>
                <a:effectLst/>
                <a:latin typeface="+mn-lt"/>
                <a:ea typeface="+mn-ea"/>
                <a:cs typeface="+mn-cs"/>
              </a:rPr>
              <a:t>,</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ブーカジ</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ダイ</a:t>
            </a:r>
            <a:r>
              <a:rPr lang="en-US" altLang="ja-JP" b="0" i="0" dirty="0">
                <a:solidFill>
                  <a:srgbClr val="5F6364"/>
                </a:solidFill>
                <a:effectLst/>
                <a:latin typeface="Consolas" panose="020B0609020204030204" pitchFamily="49" charset="0"/>
              </a:rPr>
              <a:t>"&gt;</a:t>
            </a:r>
            <a:r>
              <a:rPr kumimoji="1" lang="ja-JP" altLang="en-US" sz="1200" b="0" i="0" u="none" strike="noStrike" kern="1200" dirty="0">
                <a:solidFill>
                  <a:schemeClr val="tx1"/>
                </a:solidFill>
                <a:effectLst/>
                <a:latin typeface="+mn-lt"/>
                <a:ea typeface="+mn-ea"/>
                <a:cs typeface="+mn-cs"/>
              </a:rPr>
              <a:t>ブーカ時代</a:t>
            </a:r>
            <a:r>
              <a:rPr kumimoji="1" lang="en-US" altLang="ja-JP" sz="1200" b="0" i="0" u="none" strike="noStrike" kern="1200" dirty="0">
                <a:solidFill>
                  <a:schemeClr val="tx1"/>
                </a:solidFill>
                <a:effectLst/>
                <a:latin typeface="+mn-lt"/>
                <a:ea typeface="+mn-ea"/>
                <a:cs typeface="+mn-cs"/>
              </a:rPr>
              <a:t>&lt;/phoneme&gt;</a:t>
            </a:r>
            <a:r>
              <a:rPr kumimoji="1" lang="ja-JP" altLang="en-US" sz="1200" b="0" i="0" u="none" strike="noStrike" kern="1200" dirty="0">
                <a:solidFill>
                  <a:schemeClr val="tx1"/>
                </a:solidFill>
                <a:effectLst/>
                <a:latin typeface="+mn-lt"/>
                <a:ea typeface="+mn-ea"/>
                <a:cs typeface="+mn-cs"/>
              </a:rPr>
              <a:t>と</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されています</a:t>
            </a:r>
            <a:r>
              <a:rPr kumimoji="1" lang="en-US" altLang="ja-JP" sz="1200" b="0" i="0" u="none" strike="noStrike" kern="1200" dirty="0">
                <a:solidFill>
                  <a:schemeClr val="tx1"/>
                </a:solidFill>
                <a:effectLst/>
                <a:latin typeface="+mn-lt"/>
                <a:ea typeface="+mn-ea"/>
                <a:cs typeface="+mn-cs"/>
              </a:rPr>
              <a:t>)[kana:"</a:t>
            </a:r>
            <a:r>
              <a:rPr kumimoji="1" lang="ja-JP" altLang="en-US" sz="1200" b="0" i="0" u="none" strike="noStrike" kern="1200" dirty="0">
                <a:solidFill>
                  <a:schemeClr val="tx1"/>
                </a:solidFill>
                <a:effectLst/>
                <a:latin typeface="+mn-lt"/>
                <a:ea typeface="+mn-ea"/>
                <a:cs typeface="+mn-cs"/>
              </a:rPr>
              <a:t>サレテイマス</a:t>
            </a:r>
            <a:r>
              <a:rPr kumimoji="1" lang="en-US" altLang="ja-JP" sz="1200" b="0" i="0" u="none" strike="noStrike"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曖昧性</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の頭文字をとってブーカ時代とされています．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623646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Delay:1.0</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err="1">
                <a:solidFill>
                  <a:schemeClr val="tx1"/>
                </a:solidFill>
                <a:effectLst/>
                <a:latin typeface="+mn-lt"/>
                <a:ea typeface="+mn-ea"/>
                <a:cs typeface="+mn-cs"/>
              </a:rPr>
              <a:t>Topic:</a:t>
            </a:r>
            <a:r>
              <a:rPr lang="en-US" altLang="ja-JP" dirty="0" err="1"/>
              <a:t>VUCA</a:t>
            </a:r>
            <a:r>
              <a:rPr lang="ja-JP" altLang="en-US" dirty="0"/>
              <a:t>時代に求められている学び</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このような</a:t>
            </a:r>
            <a:r>
              <a:rPr kumimoji="1" lang="en-US" altLang="ja-JP" sz="1200" b="0" i="0" u="none" strike="noStrike" kern="1200" dirty="0">
                <a:solidFill>
                  <a:schemeClr val="tx1"/>
                </a:solidFill>
                <a:effectLst/>
                <a:latin typeface="+mn-lt"/>
                <a:ea typeface="+mn-ea"/>
                <a:cs typeface="+mn-cs"/>
              </a:rPr>
              <a:t>,</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ブーカジ</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ダイ</a:t>
            </a:r>
            <a:r>
              <a:rPr lang="en-US" altLang="ja-JP" b="0" i="0" dirty="0">
                <a:solidFill>
                  <a:srgbClr val="5F6364"/>
                </a:solidFill>
                <a:effectLst/>
                <a:latin typeface="Consolas" panose="020B0609020204030204" pitchFamily="49" charset="0"/>
              </a:rPr>
              <a:t>"&gt;</a:t>
            </a:r>
            <a:r>
              <a:rPr kumimoji="1" lang="ja-JP" altLang="en-US" sz="1200" b="0" i="0" u="none" strike="noStrike" kern="1200" dirty="0">
                <a:solidFill>
                  <a:schemeClr val="tx1"/>
                </a:solidFill>
                <a:effectLst/>
                <a:latin typeface="+mn-lt"/>
                <a:ea typeface="+mn-ea"/>
                <a:cs typeface="+mn-cs"/>
              </a:rPr>
              <a:t>ブーカ時代</a:t>
            </a:r>
            <a:r>
              <a:rPr kumimoji="1" lang="en-US" altLang="ja-JP" sz="1200" b="0" i="0" u="none" strike="noStrike" kern="1200" dirty="0">
                <a:solidFill>
                  <a:schemeClr val="tx1"/>
                </a:solidFill>
                <a:effectLst/>
                <a:latin typeface="+mn-lt"/>
                <a:ea typeface="+mn-ea"/>
                <a:cs typeface="+mn-cs"/>
              </a:rPr>
              <a:t>&lt;/phoneme&gt;</a:t>
            </a:r>
            <a:r>
              <a:rPr lang="ja-JP" altLang="en-US" dirty="0"/>
              <a:t>に豊かな人生を送り，社会を持続的に発展させるには，</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[break:"1s"]</a:t>
            </a:r>
            <a:r>
              <a:rPr lang="ja-JP" altLang="en-US" dirty="0"/>
              <a:t>学びの成果が活かせること</a:t>
            </a:r>
            <a:r>
              <a:rPr lang="en-US" altLang="ja-JP" b="0" i="0" dirty="0">
                <a:solidFill>
                  <a:srgbClr val="323232"/>
                </a:solidFill>
                <a:effectLst/>
                <a:latin typeface="Work Sans"/>
              </a:rPr>
              <a:t>[break:"1s"]</a:t>
            </a:r>
            <a:r>
              <a:rPr lang="ja-JP" altLang="en-US" b="0" i="0" dirty="0">
                <a:solidFill>
                  <a:srgbClr val="323232"/>
                </a:solidFill>
                <a:effectLst/>
                <a:latin typeface="Work Sans"/>
              </a:rPr>
              <a:t>，</a:t>
            </a:r>
            <a:endParaRPr lang="en-US" altLang="ja-JP" b="0" i="0" dirty="0">
              <a:solidFill>
                <a:srgbClr val="323232"/>
              </a:solidFill>
              <a:effectLst/>
              <a:latin typeface="Work Sa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すべての</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ヒ</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トビト</a:t>
            </a:r>
            <a:r>
              <a:rPr lang="en-US" altLang="ja-JP" b="0" i="0" dirty="0">
                <a:solidFill>
                  <a:srgbClr val="5F6364"/>
                </a:solidFill>
                <a:effectLst/>
                <a:latin typeface="Consolas" panose="020B0609020204030204" pitchFamily="49" charset="0"/>
              </a:rPr>
              <a:t>"&gt;</a:t>
            </a:r>
            <a:r>
              <a:rPr lang="ja-JP" altLang="en-US" dirty="0"/>
              <a:t>人々</a:t>
            </a:r>
            <a:r>
              <a:rPr kumimoji="1" lang="en-US" altLang="ja-JP" sz="1200" b="0" i="0" u="none" strike="noStrike" kern="1200" dirty="0">
                <a:solidFill>
                  <a:schemeClr val="tx1"/>
                </a:solidFill>
                <a:effectLst/>
                <a:latin typeface="+mn-lt"/>
                <a:ea typeface="+mn-ea"/>
                <a:cs typeface="+mn-cs"/>
              </a:rPr>
              <a:t>&lt;/phoneme&gt;</a:t>
            </a:r>
            <a:r>
              <a:rPr lang="ja-JP" altLang="en-US" dirty="0"/>
              <a:t>に教育の機会が提供されること</a:t>
            </a:r>
            <a:r>
              <a:rPr lang="en-US" altLang="ja-JP" b="0" i="0" dirty="0">
                <a:solidFill>
                  <a:srgbClr val="323232"/>
                </a:solidFill>
                <a:effectLst/>
                <a:latin typeface="Work Sans"/>
              </a:rPr>
              <a:t>[break:"1s"]</a:t>
            </a:r>
            <a:r>
              <a:rPr lang="ja-JP" altLang="en-US" b="0" i="0" dirty="0">
                <a:solidFill>
                  <a:srgbClr val="323232"/>
                </a:solidFill>
                <a:effectLst/>
                <a:latin typeface="Work Sans"/>
              </a:rPr>
              <a:t>，</a:t>
            </a:r>
            <a:endParaRPr lang="en-US" altLang="ja-JP" b="0" i="0" dirty="0">
              <a:solidFill>
                <a:srgbClr val="323232"/>
              </a:solidFill>
              <a:effectLst/>
              <a:latin typeface="Work Sa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0" i="0" dirty="0">
                <a:solidFill>
                  <a:srgbClr val="323232"/>
                </a:solidFill>
                <a:effectLst/>
                <a:latin typeface="Work Sans"/>
              </a:rPr>
              <a:t>そして</a:t>
            </a:r>
            <a:r>
              <a:rPr lang="ja-JP" altLang="en-US" dirty="0"/>
              <a:t>生涯にわたり学び続けることが求められております．</a:t>
            </a:r>
            <a:r>
              <a:rPr lang="en-US" altLang="ja-JP" b="0" i="0" dirty="0">
                <a:solidFill>
                  <a:srgbClr val="323232"/>
                </a:solidFill>
                <a:effectLst/>
                <a:latin typeface="Work Sans"/>
              </a:rPr>
              <a:t>[break:"1s"]</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ja-JP" altLang="en-US" dirty="0"/>
              <a:t>われわれはこのような学びを提供する学習システムの開発を目指しています</a:t>
            </a:r>
            <a:r>
              <a:rPr lang="en-US" altLang="ja-JP" dirty="0"/>
              <a:t>.</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endParaRPr lang="ja-JP" altLang="en-US" dirty="0"/>
          </a:p>
          <a:p>
            <a:pPr lvl="2"/>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a:t>
            </a:r>
            <a:r>
              <a:rPr lang="en-US" altLang="ja-JP" dirty="0"/>
              <a:t>description</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このようなブーカ時代に豊かな人生を送り，社会を持続的に発展させるには</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ja-JP" dirty="0"/>
              <a:t>- </a:t>
            </a:r>
            <a:r>
              <a:rPr lang="ja-JP" altLang="en-US" dirty="0"/>
              <a:t>学びの成果が活かせること</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ja-JP" dirty="0"/>
              <a:t>- </a:t>
            </a:r>
            <a:r>
              <a:rPr lang="ja-JP" altLang="en-US" dirty="0"/>
              <a:t>すべての人々に教育の機会が提供されること</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 </a:t>
            </a:r>
            <a:r>
              <a:rPr lang="ja-JP" altLang="en-US" dirty="0"/>
              <a:t>生涯にわたり学び続けること</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ja-JP"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0" i="0" dirty="0">
                <a:solidFill>
                  <a:srgbClr val="323232"/>
                </a:solidFill>
                <a:effectLst/>
                <a:latin typeface="Work Sans"/>
              </a:rPr>
              <a:t>そして</a:t>
            </a:r>
            <a:r>
              <a:rPr lang="ja-JP" altLang="en-US" dirty="0"/>
              <a:t>生涯にわたり学び続けることが求められております．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われわれはこのような学びを提供する学習システムの開発を目指しています</a:t>
            </a: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endParaRPr lang="ja-JP" altLang="en-US"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2844109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Pad:0.5</a:t>
            </a:r>
          </a:p>
          <a:p>
            <a:r>
              <a:rPr kumimoji="1" lang="en-US" altLang="ja-JP" dirty="0"/>
              <a:t>Topic:</a:t>
            </a:r>
            <a:r>
              <a:rPr lang="ja-JP" altLang="en-US" dirty="0"/>
              <a:t>コンピテンシーに基づく教育</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kumimoji="1" lang="ja-JP" altLang="en-US" dirty="0"/>
              <a:t>コ</a:t>
            </a:r>
            <a:r>
              <a:rPr lang="en-US" altLang="ja-JP" b="0" i="0" dirty="0">
                <a:solidFill>
                  <a:srgbClr val="1990B8"/>
                </a:solidFill>
                <a:effectLst/>
                <a:latin typeface="Consolas" panose="020B0609020204030204" pitchFamily="49" charset="0"/>
              </a:rPr>
              <a:t>'</a:t>
            </a:r>
            <a:r>
              <a:rPr kumimoji="1" lang="ja-JP" altLang="en-US" dirty="0"/>
              <a:t>ンピテ</a:t>
            </a:r>
            <a:r>
              <a:rPr lang="en-US" altLang="ja-JP" b="0" i="0" dirty="0">
                <a:solidFill>
                  <a:srgbClr val="1990B8"/>
                </a:solidFill>
                <a:effectLst/>
                <a:latin typeface="Consolas" panose="020B0609020204030204" pitchFamily="49" charset="0"/>
              </a:rPr>
              <a:t>'</a:t>
            </a:r>
            <a:r>
              <a:rPr kumimoji="1" lang="ja-JP" altLang="en-US" dirty="0"/>
              <a:t>ンシー</a:t>
            </a:r>
            <a:r>
              <a:rPr lang="en-US" altLang="ja-JP" b="0" i="0" dirty="0">
                <a:solidFill>
                  <a:srgbClr val="5F6364"/>
                </a:solidFill>
                <a:effectLst/>
                <a:latin typeface="Consolas" panose="020B0609020204030204" pitchFamily="49" charset="0"/>
              </a:rPr>
              <a:t>"&gt;</a:t>
            </a:r>
            <a:r>
              <a:rPr kumimoji="1" lang="ja-JP" altLang="en-US" dirty="0"/>
              <a:t>コンピテンシー</a:t>
            </a:r>
            <a:r>
              <a:rPr kumimoji="1" lang="en-US" altLang="ja-JP" sz="1200" b="0" i="0" u="none" strike="noStrike" kern="1200" dirty="0">
                <a:solidFill>
                  <a:schemeClr val="tx1"/>
                </a:solidFill>
                <a:effectLst/>
                <a:latin typeface="+mn-lt"/>
                <a:ea typeface="+mn-ea"/>
                <a:cs typeface="+mn-cs"/>
              </a:rPr>
              <a:t>&lt;/phoneme&gt;</a:t>
            </a:r>
            <a:r>
              <a:rPr kumimoji="1" lang="ja-JP" altLang="en-US" dirty="0"/>
              <a:t>に基づく教育，すなわち</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シ</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ービ</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ーイ</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a:t>
            </a:r>
            <a:r>
              <a:rPr lang="en-US" altLang="ja-JP" b="0" i="0" dirty="0">
                <a:solidFill>
                  <a:srgbClr val="5F6364"/>
                </a:solidFill>
                <a:effectLst/>
                <a:latin typeface="Consolas" panose="020B0609020204030204" pitchFamily="49" charset="0"/>
              </a:rPr>
              <a:t>"&gt;</a:t>
            </a:r>
            <a:r>
              <a:rPr kumimoji="1" lang="en-US" altLang="ja-JP" dirty="0"/>
              <a:t>CBE</a:t>
            </a:r>
            <a:r>
              <a:rPr kumimoji="1" lang="en-US" altLang="ja-JP" sz="1200" b="0" i="0" u="none" strike="noStrike" kern="1200" dirty="0">
                <a:solidFill>
                  <a:schemeClr val="tx1"/>
                </a:solidFill>
                <a:effectLst/>
                <a:latin typeface="+mn-lt"/>
                <a:ea typeface="+mn-ea"/>
                <a:cs typeface="+mn-cs"/>
              </a:rPr>
              <a:t>&lt;/phoneme&gt;</a:t>
            </a:r>
            <a:r>
              <a:rPr kumimoji="1" lang="ja-JP" altLang="en-US" dirty="0"/>
              <a:t>は，</a:t>
            </a:r>
            <a:r>
              <a:rPr kumimoji="1" lang="en-US" altLang="ja-JP" dirty="0"/>
              <a:t>(</a:t>
            </a:r>
            <a:r>
              <a:rPr kumimoji="1" lang="ja-JP" altLang="en-US" dirty="0"/>
              <a:t>現代社会</a:t>
            </a:r>
            <a:r>
              <a:rPr kumimoji="1" lang="en-US" altLang="ja-JP" dirty="0"/>
              <a:t>)[kana:"</a:t>
            </a:r>
            <a:r>
              <a:rPr kumimoji="1" lang="ja-JP" altLang="en-US" dirty="0"/>
              <a:t>ゲ</a:t>
            </a:r>
            <a:r>
              <a:rPr kumimoji="1" lang="en-US" altLang="ja-JP" dirty="0"/>
              <a:t>'</a:t>
            </a:r>
            <a:r>
              <a:rPr kumimoji="1" lang="ja-JP" altLang="en-US" dirty="0"/>
              <a:t>ンダイシ</a:t>
            </a:r>
            <a:r>
              <a:rPr kumimoji="1" lang="en-US" altLang="ja-JP" dirty="0"/>
              <a:t>'</a:t>
            </a:r>
            <a:r>
              <a:rPr kumimoji="1" lang="ja-JP" altLang="en-US" dirty="0"/>
              <a:t>ャカイ</a:t>
            </a:r>
            <a:r>
              <a:rPr kumimoji="1" lang="en-US" altLang="ja-JP" dirty="0"/>
              <a:t>"]</a:t>
            </a:r>
            <a:r>
              <a:rPr kumimoji="1" lang="ja-JP" altLang="en-US" dirty="0"/>
              <a:t>に求められている，学びの成果を活かせる教育とされています．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r>
              <a:rPr kumimoji="1" lang="en-US" altLang="ja-JP" dirty="0"/>
              <a:t>```</a:t>
            </a:r>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```description</a:t>
            </a:r>
            <a:endParaRPr kumimoji="1" lang="en-US" altLang="ja-JP" dirty="0"/>
          </a:p>
          <a:p>
            <a:r>
              <a:rPr kumimoji="1" lang="ja-JP" altLang="en-US" dirty="0"/>
              <a:t>コンピテンシーに基づく教育，すなわち</a:t>
            </a:r>
            <a:r>
              <a:rPr kumimoji="1" lang="en-US" altLang="ja-JP" dirty="0"/>
              <a:t>CBE</a:t>
            </a:r>
            <a:r>
              <a:rPr kumimoji="1" lang="ja-JP" altLang="en-US" dirty="0"/>
              <a:t>は，現代社会に求められている，学びの成果を活かせる教育とされています．</a:t>
            </a:r>
            <a:endParaRPr kumimoji="1" lang="en-US" altLang="ja-JP" dirty="0"/>
          </a:p>
          <a:p>
            <a:r>
              <a:rPr kumimoji="1" lang="en-US" altLang="ja-JP" dirty="0"/>
              <a:t>```</a:t>
            </a:r>
          </a:p>
          <a:p>
            <a:endParaRPr kumimoji="1" lang="en-US" altLang="ja-JP"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4741121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Delay:0</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Pad:1.0</a:t>
            </a:r>
          </a:p>
          <a:p>
            <a:r>
              <a:rPr kumimoji="1" lang="en-US" altLang="ja-JP" dirty="0"/>
              <a:t>Topic:</a:t>
            </a:r>
            <a:r>
              <a:rPr lang="ja-JP" altLang="en-US" dirty="0"/>
              <a:t>コンピテンシーに基づく教育</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 phonation="soft"&gt;</a:t>
            </a: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CBE</a:t>
            </a:r>
            <a:r>
              <a:rPr kumimoji="1" lang="ja-JP" altLang="en-US" dirty="0"/>
              <a:t>の特徴は</a:t>
            </a:r>
            <a:r>
              <a:rPr lang="en-US" altLang="ja-JP" b="0" i="0" dirty="0">
                <a:solidFill>
                  <a:srgbClr val="323232"/>
                </a:solidFill>
                <a:effectLst/>
                <a:latin typeface="Work Sans"/>
              </a:rPr>
              <a:t>[break:"0.8s"]</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kumimoji="1" lang="ja-JP" altLang="en-US" dirty="0"/>
              <a:t>コ</a:t>
            </a:r>
            <a:r>
              <a:rPr lang="en-US" altLang="ja-JP" b="0" i="0" dirty="0">
                <a:solidFill>
                  <a:srgbClr val="1990B8"/>
                </a:solidFill>
                <a:effectLst/>
                <a:latin typeface="Consolas" panose="020B0609020204030204" pitchFamily="49" charset="0"/>
              </a:rPr>
              <a:t>'</a:t>
            </a:r>
            <a:r>
              <a:rPr kumimoji="1" lang="ja-JP" altLang="en-US" dirty="0"/>
              <a:t>ンピテ</a:t>
            </a:r>
            <a:r>
              <a:rPr lang="en-US" altLang="ja-JP" b="0" i="0" dirty="0">
                <a:solidFill>
                  <a:srgbClr val="1990B8"/>
                </a:solidFill>
                <a:effectLst/>
                <a:latin typeface="Consolas" panose="020B0609020204030204" pitchFamily="49" charset="0"/>
              </a:rPr>
              <a:t>'</a:t>
            </a:r>
            <a:r>
              <a:rPr kumimoji="1" lang="ja-JP" altLang="en-US" dirty="0"/>
              <a:t>ンシー</a:t>
            </a:r>
            <a:r>
              <a:rPr lang="en-US" altLang="ja-JP" b="0" i="0" dirty="0">
                <a:solidFill>
                  <a:srgbClr val="5F6364"/>
                </a:solidFill>
                <a:effectLst/>
                <a:latin typeface="Consolas" panose="020B0609020204030204" pitchFamily="49" charset="0"/>
              </a:rPr>
              <a:t>"&gt;</a:t>
            </a:r>
            <a:r>
              <a:rPr kumimoji="1" lang="ja-JP" altLang="en-US" dirty="0"/>
              <a:t>コンピテンシー</a:t>
            </a:r>
            <a:r>
              <a:rPr kumimoji="1" lang="en-US" altLang="ja-JP" sz="1200" b="0" i="0" u="none" strike="noStrike" kern="1200" dirty="0">
                <a:solidFill>
                  <a:schemeClr val="tx1"/>
                </a:solidFill>
                <a:effectLst/>
                <a:latin typeface="+mn-lt"/>
                <a:ea typeface="+mn-ea"/>
                <a:cs typeface="+mn-cs"/>
              </a:rPr>
              <a:t>&lt;/phoneme&gt;</a:t>
            </a:r>
            <a:r>
              <a:rPr kumimoji="1" lang="ja-JP" altLang="en-US" dirty="0"/>
              <a:t>、すなわち何ができるのか，できるようになったかで，学習を評価する点です．</a:t>
            </a:r>
            <a:r>
              <a:rPr lang="en-US" altLang="ja-JP" b="0" i="0" dirty="0">
                <a:solidFill>
                  <a:srgbClr val="323232"/>
                </a:solidFill>
                <a:effectLst/>
                <a:latin typeface="Work Sans"/>
              </a:rPr>
              <a:t>[break:"0.8s"]</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つまり，</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シ</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ービ</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ーイ</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a:t>
            </a:r>
            <a:r>
              <a:rPr lang="en-US" altLang="ja-JP" b="0" i="0" dirty="0">
                <a:solidFill>
                  <a:srgbClr val="5F6364"/>
                </a:solidFill>
                <a:effectLst/>
                <a:latin typeface="Consolas" panose="020B0609020204030204" pitchFamily="49" charset="0"/>
              </a:rPr>
              <a:t>"&gt;</a:t>
            </a:r>
            <a:r>
              <a:rPr kumimoji="1" lang="en-US" altLang="ja-JP" dirty="0"/>
              <a:t>CBE</a:t>
            </a:r>
            <a:r>
              <a:rPr kumimoji="1" lang="en-US" altLang="ja-JP" sz="1200" b="0" i="0" u="none" strike="noStrike" kern="1200" dirty="0">
                <a:solidFill>
                  <a:schemeClr val="tx1"/>
                </a:solidFill>
                <a:effectLst/>
                <a:latin typeface="+mn-lt"/>
                <a:ea typeface="+mn-ea"/>
                <a:cs typeface="+mn-cs"/>
              </a:rPr>
              <a:t>&lt;/phoneme&gt;</a:t>
            </a:r>
            <a:r>
              <a:rPr kumimoji="1" lang="ja-JP" altLang="en-US" dirty="0"/>
              <a:t>は，学習時間などの学習過程は</a:t>
            </a:r>
            <a:r>
              <a:rPr kumimoji="1" lang="en-US" altLang="ja-JP" dirty="0"/>
              <a:t>(</a:t>
            </a:r>
            <a:r>
              <a:rPr kumimoji="1" lang="ja-JP" altLang="en-US" dirty="0"/>
              <a:t>一切</a:t>
            </a:r>
            <a:r>
              <a:rPr kumimoji="1" lang="en-US" altLang="ja-JP" dirty="0"/>
              <a:t>)[kana:"</a:t>
            </a:r>
            <a:r>
              <a:rPr kumimoji="1" lang="ja-JP" altLang="en-US" dirty="0"/>
              <a:t>イ</a:t>
            </a:r>
            <a:r>
              <a:rPr kumimoji="1" lang="en-US" altLang="ja-JP" dirty="0"/>
              <a:t>'</a:t>
            </a:r>
            <a:r>
              <a:rPr kumimoji="1" lang="ja-JP" altLang="en-US" dirty="0"/>
              <a:t>ッサイ</a:t>
            </a:r>
            <a:r>
              <a:rPr kumimoji="1" lang="en-US" altLang="ja-JP" dirty="0"/>
              <a:t>"]</a:t>
            </a:r>
            <a:r>
              <a:rPr kumimoji="1" lang="ja-JP" altLang="en-US" dirty="0"/>
              <a:t>評価せず，</a:t>
            </a:r>
            <a:r>
              <a:rPr lang="en-US" altLang="ja-JP" dirty="0"/>
              <a:t>[break:"200ms"]</a:t>
            </a:r>
            <a:r>
              <a:rPr kumimoji="1" lang="ja-JP" altLang="en-US" dirty="0"/>
              <a:t>学習者の目的，能力に合わせて，効率的に学習を進めることができます．</a:t>
            </a:r>
            <a:r>
              <a:rPr lang="en-US" altLang="ja-JP" b="0" i="0" dirty="0">
                <a:solidFill>
                  <a:srgbClr val="323232"/>
                </a:solidFill>
                <a:effectLst/>
                <a:latin typeface="Work Sans"/>
              </a:rPr>
              <a:t>[break:"1s"]</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この，学習時間を評価しないと言う点は，オンライン教育にも適していると</a:t>
            </a:r>
            <a:r>
              <a:rPr kumimoji="1" lang="en-US" altLang="ja-JP" dirty="0"/>
              <a:t>(</a:t>
            </a:r>
            <a:r>
              <a:rPr kumimoji="1" lang="ja-JP" altLang="en-US" dirty="0"/>
              <a:t>考えられます</a:t>
            </a:r>
            <a:r>
              <a:rPr kumimoji="1" lang="en-US" altLang="ja-JP" dirty="0"/>
              <a:t>)[kana:"</a:t>
            </a:r>
            <a:r>
              <a:rPr kumimoji="1" lang="ja-JP" altLang="en-US" dirty="0"/>
              <a:t>カンガエラレマス</a:t>
            </a:r>
            <a:r>
              <a:rPr kumimoji="1" lang="en-US" altLang="ja-JP" dirty="0"/>
              <a:t>"]</a:t>
            </a:r>
            <a:r>
              <a:rPr kumimoji="1" lang="ja-JP" altLang="en-US" dirty="0"/>
              <a: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 </a:t>
            </a:r>
            <a:r>
              <a:rPr lang="en-US" altLang="ja-JP" b="0" i="0" dirty="0">
                <a:solidFill>
                  <a:srgbClr val="16191F"/>
                </a:solidFill>
                <a:effectLst/>
                <a:latin typeface="Monaco"/>
              </a:rPr>
              <a:t>&lt;/</a:t>
            </a:r>
            <a:r>
              <a:rPr lang="en-US" altLang="ja-JP" b="0" i="0" dirty="0" err="1">
                <a:solidFill>
                  <a:srgbClr val="16191F"/>
                </a:solidFill>
                <a:effectLst/>
                <a:latin typeface="Monaco"/>
              </a:rPr>
              <a:t>amazon:effect</a:t>
            </a:r>
            <a:r>
              <a:rPr lang="en-US" altLang="ja-JP" b="0" i="0" dirty="0">
                <a:solidFill>
                  <a:srgbClr val="16191F"/>
                </a:solidFill>
                <a:effectLst/>
                <a:latin typeface="Monaco"/>
              </a:rPr>
              <a:t>&gt;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その特徴は</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コンピテンシー，すなわち何ができるのか，できるようになったかで，学習を評価する点です．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つまり，学習時間などの学習過程は一切評価せず，学習者の目的，能力に合わせて，効率的に学習を進めることができます．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学習時間を評価しないと言う点は，オンライン教育にも適していると考えられます．</a:t>
            </a:r>
            <a:endParaRPr kumimoji="1" lang="en-US" altLang="ja-JP" dirty="0"/>
          </a:p>
          <a:p>
            <a:r>
              <a:rPr kumimoji="1" lang="en-US" altLang="ja-JP" dirty="0"/>
              <a:t>```</a:t>
            </a:r>
          </a:p>
          <a:p>
            <a:endParaRPr kumimoji="1" lang="en-US" altLang="ja-JP"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1429926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7" name="コンテンツ プレースホルダー 6"/>
          <p:cNvSpPr>
            <a:spLocks noGrp="1"/>
          </p:cNvSpPr>
          <p:nvPr>
            <p:ph sz="quarter" idx="13"/>
          </p:nvPr>
        </p:nvSpPr>
        <p:spPr>
          <a:xfrm>
            <a:off x="628851" y="2271562"/>
            <a:ext cx="10904500" cy="4321744"/>
          </a:xfrm>
        </p:spPr>
        <p:txBody>
          <a:bodyPr/>
          <a:lstStyle>
            <a:lvl2pPr>
              <a:spcBef>
                <a:spcPts val="0"/>
              </a:spcBef>
              <a:defRPr/>
            </a:lvl2pPr>
          </a:lstStyle>
          <a:p>
            <a:pPr lvl="0"/>
            <a:r>
              <a:rPr kumimoji="1" lang="ja-JP" altLang="en-US"/>
              <a:t>マスター テキストの書式設定</a:t>
            </a:r>
          </a:p>
          <a:p>
            <a:pPr lvl="1"/>
            <a:r>
              <a:rPr kumimoji="1" lang="ja-JP" altLang="en-US"/>
              <a:t>第 </a:t>
            </a:r>
            <a:r>
              <a:rPr kumimoji="1" lang="en-US" altLang="ja-JP" dirty="0"/>
              <a:t>2 </a:t>
            </a:r>
            <a:r>
              <a:rPr kumimoji="1" lang="ja-JP" altLang="en-US"/>
              <a:t>レベル</a:t>
            </a:r>
          </a:p>
          <a:p>
            <a:pPr lvl="2"/>
            <a:r>
              <a:rPr kumimoji="1" lang="ja-JP" altLang="en-US"/>
              <a:t>第 </a:t>
            </a:r>
            <a:r>
              <a:rPr kumimoji="1" lang="en-US" altLang="ja-JP" dirty="0"/>
              <a:t>3 </a:t>
            </a:r>
            <a:r>
              <a:rPr kumimoji="1" lang="ja-JP" altLang="en-US"/>
              <a:t>レベル</a:t>
            </a:r>
          </a:p>
          <a:p>
            <a:pPr lvl="3"/>
            <a:r>
              <a:rPr kumimoji="1" lang="ja-JP" altLang="en-US"/>
              <a:t>第 </a:t>
            </a:r>
            <a:r>
              <a:rPr kumimoji="1" lang="en-US" altLang="ja-JP" dirty="0"/>
              <a:t>4 </a:t>
            </a:r>
            <a:r>
              <a:rPr kumimoji="1" lang="ja-JP" altLang="en-US"/>
              <a:t>レベル</a:t>
            </a:r>
          </a:p>
          <a:p>
            <a:pPr lvl="4"/>
            <a:r>
              <a:rPr kumimoji="1" lang="ja-JP" altLang="en-US"/>
              <a:t>第 </a:t>
            </a:r>
            <a:r>
              <a:rPr kumimoji="1" lang="en-US" altLang="ja-JP" dirty="0"/>
              <a:t>5 </a:t>
            </a:r>
            <a:r>
              <a:rPr kumimoji="1" lang="ja-JP" altLang="en-US"/>
              <a:t>レベル</a:t>
            </a:r>
            <a:endParaRPr kumimoji="1" lang="ja-JP" altLang="en-US" dirty="0"/>
          </a:p>
        </p:txBody>
      </p:sp>
      <p:sp>
        <p:nvSpPr>
          <p:cNvPr id="3" name="タイトル 2">
            <a:extLst>
              <a:ext uri="{FF2B5EF4-FFF2-40B4-BE49-F238E27FC236}">
                <a16:creationId xmlns:a16="http://schemas.microsoft.com/office/drawing/2014/main" id="{A62F76A9-43BF-0946-B90D-CEBB2B545F87}"/>
              </a:ext>
            </a:extLst>
          </p:cNvPr>
          <p:cNvSpPr>
            <a:spLocks noGrp="1"/>
          </p:cNvSpPr>
          <p:nvPr>
            <p:ph type="title"/>
          </p:nvPr>
        </p:nvSpPr>
        <p:spPr/>
        <p:txBody>
          <a:bodyPr/>
          <a:lstStyle/>
          <a:p>
            <a:r>
              <a:rPr kumimoji="1" lang="ja-JP" altLang="en-US"/>
              <a:t>マスター タイトルの書式設定</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白紙">
    <p:spTree>
      <p:nvGrpSpPr>
        <p:cNvPr id="1" name=""/>
        <p:cNvGrpSpPr/>
        <p:nvPr/>
      </p:nvGrpSpPr>
      <p:grpSpPr>
        <a:xfrm>
          <a:off x="0" y="0"/>
          <a:ext cx="0" cy="0"/>
          <a:chOff x="0" y="0"/>
          <a:chExt cx="0" cy="0"/>
        </a:xfrm>
      </p:grpSpPr>
    </p:spTree>
    <p:extLst>
      <p:ext uri="{BB962C8B-B14F-4D97-AF65-F5344CB8AC3E}">
        <p14:creationId xmlns:p14="http://schemas.microsoft.com/office/powerpoint/2010/main" val="538867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cSld name="4_セクション見出し">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64C089C7-D34A-FA40-9AD4-8AC754DC4777}"/>
              </a:ext>
            </a:extLst>
          </p:cNvPr>
          <p:cNvSpPr/>
          <p:nvPr userDrawn="1"/>
        </p:nvSpPr>
        <p:spPr>
          <a:xfrm>
            <a:off x="9314387" y="6677576"/>
            <a:ext cx="2158210" cy="180425"/>
          </a:xfrm>
          <a:prstGeom prst="rect">
            <a:avLst/>
          </a:prstGeom>
          <a:effectLst/>
        </p:spPr>
        <p:txBody>
          <a:bodyPr wrap="none" lIns="72000" tIns="36000" rIns="0" bIns="36000">
            <a:spAutoFit/>
          </a:bodyPr>
          <a:lstStyle/>
          <a:p>
            <a:pPr algn="l"/>
            <a:r>
              <a:rPr lang="en-US" altLang="ja-JP" sz="700" b="1" i="1" dirty="0">
                <a:solidFill>
                  <a:schemeClr val="tx1"/>
                </a:solidFill>
                <a:latin typeface="Helvetica Neue" charset="0"/>
                <a:ea typeface="Helvetica Neue" charset="0"/>
                <a:cs typeface="Helvetica Neue" charset="0"/>
              </a:rPr>
              <a:t>Copyright © 2020 </a:t>
            </a:r>
            <a:r>
              <a:rPr lang="en-US" altLang="ja-JP" sz="700" b="1" i="1" baseline="0" dirty="0">
                <a:solidFill>
                  <a:schemeClr val="tx1"/>
                </a:solidFill>
                <a:latin typeface="Helvetica Neue" charset="0"/>
                <a:ea typeface="Helvetica Neue" charset="0"/>
                <a:cs typeface="Helvetica Neue" charset="0"/>
              </a:rPr>
              <a:t> </a:t>
            </a:r>
            <a:r>
              <a:rPr lang="en-US" altLang="ja-JP" sz="700" b="1" i="1" dirty="0">
                <a:solidFill>
                  <a:schemeClr val="tx1"/>
                </a:solidFill>
                <a:latin typeface="Helvetica Neue" charset="0"/>
                <a:ea typeface="Helvetica Neue" charset="0"/>
                <a:cs typeface="Helvetica Neue" charset="0"/>
              </a:rPr>
              <a:t>CCC-TIES All rights reserved. </a:t>
            </a:r>
            <a:endParaRPr lang="ja-JP" altLang="en-US" sz="700" b="1" i="1" dirty="0">
              <a:solidFill>
                <a:schemeClr val="tx1"/>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64297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10" name="Freeform 7"/>
          <p:cNvSpPr/>
          <p:nvPr/>
        </p:nvSpPr>
        <p:spPr bwMode="auto">
          <a:xfrm>
            <a:off x="0" y="3"/>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txBody>
          <a:bodyPr/>
          <a:lstStyle/>
          <a:p>
            <a:endParaRPr lang="ja-JP" altLang="en-US" sz="1800" dirty="0"/>
          </a:p>
        </p:txBody>
      </p:sp>
      <p:sp>
        <p:nvSpPr>
          <p:cNvPr id="2" name="Title 1"/>
          <p:cNvSpPr>
            <a:spLocks noGrp="1"/>
          </p:cNvSpPr>
          <p:nvPr>
            <p:ph type="title"/>
          </p:nvPr>
        </p:nvSpPr>
        <p:spPr>
          <a:xfrm>
            <a:off x="810000" y="2951396"/>
            <a:ext cx="10561419" cy="1468800"/>
          </a:xfrm>
        </p:spPr>
        <p:txBody>
          <a:bodyPr anchor="b"/>
          <a:lstStyle>
            <a:lvl1pPr algn="r">
              <a:defRPr sz="3600" b="1"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10000" y="5281203"/>
            <a:ext cx="10561419" cy="433955"/>
          </a:xfrm>
        </p:spPr>
        <p:txBody>
          <a:bodyPr anchor="t">
            <a:noAutofit/>
          </a:bodyPr>
          <a:lstStyle>
            <a:lvl1pPr marL="0" indent="0" algn="r">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正方形/長方形 3">
            <a:extLst>
              <a:ext uri="{FF2B5EF4-FFF2-40B4-BE49-F238E27FC236}">
                <a16:creationId xmlns:a16="http://schemas.microsoft.com/office/drawing/2014/main" id="{AA0EA556-3E6F-7941-B488-D196E02D2E02}"/>
              </a:ext>
            </a:extLst>
          </p:cNvPr>
          <p:cNvSpPr/>
          <p:nvPr userDrawn="1"/>
        </p:nvSpPr>
        <p:spPr bwMode="auto">
          <a:xfrm>
            <a:off x="11371419" y="6410528"/>
            <a:ext cx="820581" cy="447472"/>
          </a:xfrm>
          <a:prstGeom prst="rect">
            <a:avLst/>
          </a:pr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2 つのコンテンツ">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sz="half" idx="1"/>
          </p:nvPr>
        </p:nvSpPr>
        <p:spPr>
          <a:xfrm>
            <a:off x="7483365" y="2383744"/>
            <a:ext cx="4585173" cy="4218269"/>
          </a:xfrm>
        </p:spPr>
        <p:txBody>
          <a:bodyPr>
            <a:normAutofit/>
          </a:bodyPr>
          <a:lstStyle>
            <a:lvl1pPr>
              <a:spcBef>
                <a:spcPts val="600"/>
              </a:spcBef>
              <a:spcAft>
                <a:spcPts val="0"/>
              </a:spcAft>
              <a:defRPr>
                <a:latin typeface="Century Gothic" panose="020B0502020202020204" pitchFamily="34" charset="0"/>
                <a:ea typeface="Meiryo UI" panose="020B0604030504040204" pitchFamily="34" charset="-128"/>
              </a:defRPr>
            </a:lvl1pPr>
            <a:lvl2pPr>
              <a:spcBef>
                <a:spcPts val="1200"/>
              </a:spcBef>
              <a:spcAft>
                <a:spcPts val="0"/>
              </a:spcAft>
              <a:defRPr sz="2400">
                <a:latin typeface="Century Gothic" panose="020B0502020202020204" pitchFamily="34" charset="0"/>
                <a:ea typeface="Meiryo UI" panose="020B0604030504040204" pitchFamily="34" charset="-128"/>
              </a:defRPr>
            </a:lvl2pPr>
            <a:lvl3pPr marL="496888" indent="-254000">
              <a:lnSpc>
                <a:spcPct val="140000"/>
              </a:lnSpc>
              <a:spcBef>
                <a:spcPts val="0"/>
              </a:spcBef>
              <a:spcAft>
                <a:spcPts val="0"/>
              </a:spcAft>
              <a:buSzPct val="50000"/>
              <a:buFont typeface="Wingdings" pitchFamily="2" charset="2"/>
              <a:buChar char="l"/>
              <a:tabLst/>
              <a:defRPr sz="2400" b="0" i="0">
                <a:latin typeface="Century Gothic" panose="020B0502020202020204" pitchFamily="34" charset="0"/>
                <a:ea typeface="Meiryo UI" panose="020B0604030504040204" pitchFamily="34" charset="-128"/>
              </a:defRPr>
            </a:lvl3pPr>
            <a:lvl4pPr marL="801688" indent="-203200">
              <a:spcBef>
                <a:spcPts val="600"/>
              </a:spcBef>
              <a:spcAft>
                <a:spcPts val="0"/>
              </a:spcAft>
              <a:buSzPct val="90000"/>
              <a:buFont typeface="システムフォント（レギュラー）"/>
              <a:buChar char="○"/>
              <a:tabLst/>
              <a:defRPr sz="2400" b="0" i="0">
                <a:latin typeface="Century Gothic" panose="020B0502020202020204" pitchFamily="34" charset="0"/>
                <a:ea typeface="Meiryo UI" panose="020B0604030504040204" pitchFamily="34" charset="-128"/>
              </a:defRPr>
            </a:lvl4pPr>
            <a:lvl5pPr marL="1076325" indent="-203200">
              <a:lnSpc>
                <a:spcPct val="120000"/>
              </a:lnSpc>
              <a:spcBef>
                <a:spcPts val="0"/>
              </a:spcBef>
              <a:spcAft>
                <a:spcPts val="0"/>
              </a:spcAft>
              <a:buSzPct val="50000"/>
              <a:buFont typeface="Wingdings" pitchFamily="2" charset="2"/>
              <a:buChar char="l"/>
              <a:tabLst/>
              <a:defRPr sz="2000" b="0" i="0">
                <a:latin typeface="Century Gothic" panose="020B0502020202020204" pitchFamily="34" charset="0"/>
                <a:ea typeface="Meiryo UI"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altLang="ja-JP" dirty="0"/>
          </a:p>
          <a:p>
            <a:pPr lvl="4"/>
            <a:endParaRPr lang="en-US" dirty="0"/>
          </a:p>
        </p:txBody>
      </p:sp>
      <p:sp>
        <p:nvSpPr>
          <p:cNvPr id="5" name="タイトル 4">
            <a:extLst>
              <a:ext uri="{FF2B5EF4-FFF2-40B4-BE49-F238E27FC236}">
                <a16:creationId xmlns:a16="http://schemas.microsoft.com/office/drawing/2014/main" id="{A37B2B9F-E70C-624B-9E0C-06FF6F168794}"/>
              </a:ext>
            </a:extLst>
          </p:cNvPr>
          <p:cNvSpPr>
            <a:spLocks noGrp="1"/>
          </p:cNvSpPr>
          <p:nvPr>
            <p:ph type="title"/>
          </p:nvPr>
        </p:nvSpPr>
        <p:spPr/>
        <p:txBody>
          <a:bodyPr/>
          <a:lstStyle/>
          <a:p>
            <a:r>
              <a:rPr kumimoji="1" lang="ja-JP" altLang="en-US"/>
              <a:t>マスター タイトルの書式設定</a:t>
            </a:r>
          </a:p>
        </p:txBody>
      </p:sp>
    </p:spTree>
    <p:extLst>
      <p:ext uri="{BB962C8B-B14F-4D97-AF65-F5344CB8AC3E}">
        <p14:creationId xmlns:p14="http://schemas.microsoft.com/office/powerpoint/2010/main" val="3362955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2 つのコンテンツ">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sz="half" idx="1"/>
          </p:nvPr>
        </p:nvSpPr>
        <p:spPr>
          <a:xfrm>
            <a:off x="252248" y="2383744"/>
            <a:ext cx="4761186" cy="4218269"/>
          </a:xfrm>
        </p:spPr>
        <p:txBody>
          <a:bodyPr>
            <a:normAutofit/>
          </a:bodyPr>
          <a:lstStyle>
            <a:lvl1pPr>
              <a:spcBef>
                <a:spcPts val="600"/>
              </a:spcBef>
              <a:spcAft>
                <a:spcPts val="0"/>
              </a:spcAft>
              <a:defRPr>
                <a:latin typeface="Century Gothic" panose="020B0502020202020204" pitchFamily="34" charset="0"/>
                <a:ea typeface="Meiryo UI" panose="020B0604030504040204" pitchFamily="34" charset="-128"/>
              </a:defRPr>
            </a:lvl1pPr>
            <a:lvl2pPr>
              <a:spcBef>
                <a:spcPts val="1200"/>
              </a:spcBef>
              <a:spcAft>
                <a:spcPts val="0"/>
              </a:spcAft>
              <a:defRPr sz="2400">
                <a:latin typeface="Century Gothic" panose="020B0502020202020204" pitchFamily="34" charset="0"/>
                <a:ea typeface="Meiryo UI" panose="020B0604030504040204" pitchFamily="34" charset="-128"/>
              </a:defRPr>
            </a:lvl2pPr>
            <a:lvl3pPr marL="496888" indent="-254000">
              <a:lnSpc>
                <a:spcPct val="140000"/>
              </a:lnSpc>
              <a:spcBef>
                <a:spcPts val="0"/>
              </a:spcBef>
              <a:spcAft>
                <a:spcPts val="0"/>
              </a:spcAft>
              <a:buSzPct val="50000"/>
              <a:buFont typeface="Wingdings" pitchFamily="2" charset="2"/>
              <a:buChar char="l"/>
              <a:tabLst/>
              <a:defRPr sz="2400" b="0" i="0">
                <a:latin typeface="Century Gothic" panose="020B0502020202020204" pitchFamily="34" charset="0"/>
                <a:ea typeface="Meiryo UI" panose="020B0604030504040204" pitchFamily="34" charset="-128"/>
              </a:defRPr>
            </a:lvl3pPr>
            <a:lvl4pPr marL="801688" indent="-203200">
              <a:spcBef>
                <a:spcPts val="600"/>
              </a:spcBef>
              <a:spcAft>
                <a:spcPts val="0"/>
              </a:spcAft>
              <a:buSzPct val="90000"/>
              <a:buFont typeface="システムフォント（レギュラー）"/>
              <a:buChar char="○"/>
              <a:tabLst/>
              <a:defRPr sz="2400" b="0" i="0">
                <a:latin typeface="Century Gothic" panose="020B0502020202020204" pitchFamily="34" charset="0"/>
                <a:ea typeface="Meiryo UI" panose="020B0604030504040204" pitchFamily="34" charset="-128"/>
              </a:defRPr>
            </a:lvl4pPr>
            <a:lvl5pPr marL="1076325" indent="-203200">
              <a:lnSpc>
                <a:spcPct val="120000"/>
              </a:lnSpc>
              <a:spcBef>
                <a:spcPts val="0"/>
              </a:spcBef>
              <a:spcAft>
                <a:spcPts val="0"/>
              </a:spcAft>
              <a:buSzPct val="50000"/>
              <a:buFont typeface="Wingdings" pitchFamily="2" charset="2"/>
              <a:buChar char="l"/>
              <a:tabLst/>
              <a:defRPr sz="2000" b="0" i="0">
                <a:latin typeface="Century Gothic" panose="020B0502020202020204" pitchFamily="34" charset="0"/>
                <a:ea typeface="Meiryo UI"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altLang="ja-JP" dirty="0"/>
          </a:p>
          <a:p>
            <a:pPr lvl="4"/>
            <a:endParaRPr lang="en-US" dirty="0"/>
          </a:p>
        </p:txBody>
      </p:sp>
      <p:sp>
        <p:nvSpPr>
          <p:cNvPr id="5" name="タイトル 4">
            <a:extLst>
              <a:ext uri="{FF2B5EF4-FFF2-40B4-BE49-F238E27FC236}">
                <a16:creationId xmlns:a16="http://schemas.microsoft.com/office/drawing/2014/main" id="{A37B2B9F-E70C-624B-9E0C-06FF6F168794}"/>
              </a:ext>
            </a:extLst>
          </p:cNvPr>
          <p:cNvSpPr>
            <a:spLocks noGrp="1"/>
          </p:cNvSpPr>
          <p:nvPr>
            <p:ph type="title"/>
          </p:nvPr>
        </p:nvSpPr>
        <p:spPr/>
        <p:txBody>
          <a:bodyPr/>
          <a:lstStyle/>
          <a:p>
            <a:r>
              <a:rPr kumimoji="1" lang="ja-JP" altLang="en-US"/>
              <a:t>マスター タイトルの書式設定</a:t>
            </a:r>
          </a:p>
        </p:txBody>
      </p:sp>
    </p:spTree>
    <p:extLst>
      <p:ext uri="{BB962C8B-B14F-4D97-AF65-F5344CB8AC3E}">
        <p14:creationId xmlns:p14="http://schemas.microsoft.com/office/powerpoint/2010/main" val="3673686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つのコンテンツ">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sz="half" idx="1"/>
          </p:nvPr>
        </p:nvSpPr>
        <p:spPr>
          <a:xfrm>
            <a:off x="683246" y="2383744"/>
            <a:ext cx="5185873" cy="4218269"/>
          </a:xfrm>
        </p:spPr>
        <p:txBody>
          <a:bodyPr>
            <a:normAutofit/>
          </a:bodyPr>
          <a:lstStyle>
            <a:lvl1pPr>
              <a:spcBef>
                <a:spcPts val="600"/>
              </a:spcBef>
              <a:spcAft>
                <a:spcPts val="0"/>
              </a:spcAft>
              <a:defRPr>
                <a:latin typeface="Century Gothic" panose="020B0502020202020204" pitchFamily="34" charset="0"/>
                <a:ea typeface="Meiryo UI" panose="020B0604030504040204" pitchFamily="34" charset="-128"/>
              </a:defRPr>
            </a:lvl1pPr>
            <a:lvl2pPr>
              <a:spcBef>
                <a:spcPts val="1200"/>
              </a:spcBef>
              <a:spcAft>
                <a:spcPts val="0"/>
              </a:spcAft>
              <a:defRPr sz="2400">
                <a:latin typeface="Century Gothic" panose="020B0502020202020204" pitchFamily="34" charset="0"/>
                <a:ea typeface="Meiryo UI" panose="020B0604030504040204" pitchFamily="34" charset="-128"/>
              </a:defRPr>
            </a:lvl2pPr>
            <a:lvl3pPr marL="496888" indent="-254000">
              <a:lnSpc>
                <a:spcPct val="140000"/>
              </a:lnSpc>
              <a:spcBef>
                <a:spcPts val="0"/>
              </a:spcBef>
              <a:spcAft>
                <a:spcPts val="0"/>
              </a:spcAft>
              <a:buSzPct val="50000"/>
              <a:buFont typeface="Wingdings" pitchFamily="2" charset="2"/>
              <a:buChar char="l"/>
              <a:tabLst/>
              <a:defRPr sz="2400" b="0" i="0">
                <a:latin typeface="Century Gothic" panose="020B0502020202020204" pitchFamily="34" charset="0"/>
                <a:ea typeface="Meiryo UI" panose="020B0604030504040204" pitchFamily="34" charset="-128"/>
              </a:defRPr>
            </a:lvl3pPr>
            <a:lvl4pPr marL="801688" indent="-203200">
              <a:spcBef>
                <a:spcPts val="600"/>
              </a:spcBef>
              <a:spcAft>
                <a:spcPts val="0"/>
              </a:spcAft>
              <a:buSzPct val="90000"/>
              <a:buFont typeface="システムフォント（レギュラー）"/>
              <a:buChar char="○"/>
              <a:tabLst/>
              <a:defRPr sz="2400" b="0" i="0">
                <a:latin typeface="Century Gothic" panose="020B0502020202020204" pitchFamily="34" charset="0"/>
                <a:ea typeface="Meiryo UI" panose="020B0604030504040204" pitchFamily="34" charset="-128"/>
              </a:defRPr>
            </a:lvl4pPr>
            <a:lvl5pPr marL="1076325" indent="-203200">
              <a:lnSpc>
                <a:spcPct val="120000"/>
              </a:lnSpc>
              <a:spcBef>
                <a:spcPts val="0"/>
              </a:spcBef>
              <a:spcAft>
                <a:spcPts val="0"/>
              </a:spcAft>
              <a:buSzPct val="50000"/>
              <a:buFont typeface="Wingdings" pitchFamily="2" charset="2"/>
              <a:buChar char="l"/>
              <a:tabLst/>
              <a:defRPr sz="2000" b="0" i="0">
                <a:latin typeface="Century Gothic" panose="020B0502020202020204" pitchFamily="34" charset="0"/>
                <a:ea typeface="Meiryo UI"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altLang="ja-JP" dirty="0"/>
          </a:p>
          <a:p>
            <a:pPr lvl="4"/>
            <a:endParaRPr lang="en-US" dirty="0"/>
          </a:p>
        </p:txBody>
      </p:sp>
      <p:sp>
        <p:nvSpPr>
          <p:cNvPr id="4" name="Content Placeholder 3"/>
          <p:cNvSpPr>
            <a:spLocks noGrp="1"/>
          </p:cNvSpPr>
          <p:nvPr>
            <p:ph sz="half" idx="2"/>
          </p:nvPr>
        </p:nvSpPr>
        <p:spPr>
          <a:xfrm>
            <a:off x="6390617" y="2383742"/>
            <a:ext cx="5194583" cy="4218270"/>
          </a:xfrm>
        </p:spPr>
        <p:txBody>
          <a:bodyPr>
            <a:normAutofit/>
          </a:bodyPr>
          <a:lstStyle>
            <a:lvl1pPr>
              <a:spcBef>
                <a:spcPts val="600"/>
              </a:spcBef>
              <a:spcAft>
                <a:spcPts val="0"/>
              </a:spcAft>
              <a:defRPr>
                <a:latin typeface="Century Gothic" panose="020B0502020202020204" pitchFamily="34" charset="0"/>
                <a:ea typeface="Meiryo UI" panose="020B0604030504040204" pitchFamily="34" charset="-128"/>
              </a:defRPr>
            </a:lvl1pPr>
            <a:lvl2pPr>
              <a:spcBef>
                <a:spcPts val="1200"/>
              </a:spcBef>
              <a:spcAft>
                <a:spcPts val="0"/>
              </a:spcAft>
              <a:defRPr sz="2400">
                <a:latin typeface="Century Gothic" panose="020B0502020202020204" pitchFamily="34" charset="0"/>
                <a:ea typeface="Meiryo UI" panose="020B0604030504040204" pitchFamily="34" charset="-128"/>
              </a:defRPr>
            </a:lvl2pPr>
            <a:lvl3pPr marL="496888" indent="-254000">
              <a:lnSpc>
                <a:spcPct val="140000"/>
              </a:lnSpc>
              <a:spcBef>
                <a:spcPts val="0"/>
              </a:spcBef>
              <a:spcAft>
                <a:spcPts val="0"/>
              </a:spcAft>
              <a:buSzPct val="50000"/>
              <a:buFont typeface="Wingdings" pitchFamily="2" charset="2"/>
              <a:buChar char="l"/>
              <a:tabLst/>
              <a:defRPr sz="1800" b="0" i="0">
                <a:latin typeface="Century Gothic" panose="020B0502020202020204" pitchFamily="34" charset="0"/>
                <a:ea typeface="Meiryo UI" panose="020B0604030504040204" pitchFamily="34" charset="-128"/>
              </a:defRPr>
            </a:lvl3pPr>
            <a:lvl4pPr marL="801688" indent="-203200">
              <a:spcBef>
                <a:spcPts val="600"/>
              </a:spcBef>
              <a:spcAft>
                <a:spcPts val="0"/>
              </a:spcAft>
              <a:buSzPct val="90000"/>
              <a:buFont typeface="システムフォント（レギュラー）"/>
              <a:buChar char="○"/>
              <a:tabLst/>
              <a:defRPr sz="1800" b="0" i="0">
                <a:latin typeface="Century Gothic" panose="020B0502020202020204" pitchFamily="34" charset="0"/>
                <a:ea typeface="Meiryo UI" panose="020B0604030504040204" pitchFamily="34" charset="-128"/>
              </a:defRPr>
            </a:lvl4pPr>
            <a:lvl5pPr marL="1076325" indent="-203200">
              <a:lnSpc>
                <a:spcPct val="100000"/>
              </a:lnSpc>
              <a:spcBef>
                <a:spcPts val="0"/>
              </a:spcBef>
              <a:spcAft>
                <a:spcPts val="0"/>
              </a:spcAft>
              <a:buSzPct val="50000"/>
              <a:buFont typeface="Wingdings" pitchFamily="2" charset="2"/>
              <a:buChar char="l"/>
              <a:tabLst/>
              <a:defRPr sz="1600" b="0" i="0">
                <a:latin typeface="Century Gothic" panose="020B0502020202020204" pitchFamily="34" charset="0"/>
                <a:ea typeface="Meiryo UI"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5" name="タイトル 4">
            <a:extLst>
              <a:ext uri="{FF2B5EF4-FFF2-40B4-BE49-F238E27FC236}">
                <a16:creationId xmlns:a16="http://schemas.microsoft.com/office/drawing/2014/main" id="{A37B2B9F-E70C-624B-9E0C-06FF6F168794}"/>
              </a:ext>
            </a:extLst>
          </p:cNvPr>
          <p:cNvSpPr>
            <a:spLocks noGrp="1"/>
          </p:cNvSpPr>
          <p:nvPr>
            <p:ph type="title"/>
          </p:nvPr>
        </p:nvSpPr>
        <p:spPr/>
        <p:txBody>
          <a:bodyPr/>
          <a:lstStyle/>
          <a:p>
            <a:r>
              <a:rPr kumimoji="1" lang="ja-JP" altLang="en-US"/>
              <a:t>マスター タイトルの書式設定</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grpSp>
        <p:nvGrpSpPr>
          <p:cNvPr id="38" name="図形グループ 37"/>
          <p:cNvGrpSpPr/>
          <p:nvPr/>
        </p:nvGrpSpPr>
        <p:grpSpPr>
          <a:xfrm>
            <a:off x="546050" y="2503637"/>
            <a:ext cx="5194583" cy="576000"/>
            <a:chOff x="607500" y="2267966"/>
            <a:chExt cx="3895937" cy="576000"/>
          </a:xfrm>
        </p:grpSpPr>
        <p:sp>
          <p:nvSpPr>
            <p:cNvPr id="18" name="正方形/長方形 17"/>
            <p:cNvSpPr/>
            <p:nvPr/>
          </p:nvSpPr>
          <p:spPr>
            <a:xfrm>
              <a:off x="607500" y="2267966"/>
              <a:ext cx="3546426" cy="576000"/>
            </a:xfrm>
            <a:prstGeom prst="rect">
              <a:avLst/>
            </a:prstGeom>
            <a:solidFill>
              <a:schemeClr val="accent1"/>
            </a:solidFill>
            <a:ln>
              <a:noFill/>
            </a:ln>
          </p:spPr>
          <p:txBody>
            <a:bodyPr wrap="none">
              <a:noAutofit/>
            </a:bodyPr>
            <a:lstStyle/>
            <a:p>
              <a:endParaRPr lang="ja-JP" altLang="en-US" sz="1800" dirty="0">
                <a:solidFill>
                  <a:schemeClr val="bg1"/>
                </a:solidFill>
                <a:latin typeface="Hiragino Kaku Gothic StdN W8" charset="-128"/>
                <a:ea typeface="Hiragino Kaku Gothic StdN W8" charset="-128"/>
                <a:cs typeface="Hiragino Kaku Gothic StdN W8" charset="-128"/>
              </a:endParaRPr>
            </a:p>
          </p:txBody>
        </p:sp>
        <p:grpSp>
          <p:nvGrpSpPr>
            <p:cNvPr id="36" name="図形グループ 35"/>
            <p:cNvGrpSpPr/>
            <p:nvPr/>
          </p:nvGrpSpPr>
          <p:grpSpPr>
            <a:xfrm>
              <a:off x="4012354" y="2267966"/>
              <a:ext cx="491083" cy="576000"/>
              <a:chOff x="3643028" y="2271608"/>
              <a:chExt cx="860410" cy="561702"/>
            </a:xfrm>
          </p:grpSpPr>
          <p:sp>
            <p:nvSpPr>
              <p:cNvPr id="19" name="三角形 18"/>
              <p:cNvSpPr/>
              <p:nvPr/>
            </p:nvSpPr>
            <p:spPr>
              <a:xfrm rot="16200000">
                <a:off x="3479313" y="2435325"/>
                <a:ext cx="561700" cy="234270"/>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p>
            </p:txBody>
          </p:sp>
          <p:grpSp>
            <p:nvGrpSpPr>
              <p:cNvPr id="14" name="図形グループ 13"/>
              <p:cNvGrpSpPr/>
              <p:nvPr/>
            </p:nvGrpSpPr>
            <p:grpSpPr>
              <a:xfrm flipH="1">
                <a:off x="3679515" y="2271608"/>
                <a:ext cx="823923" cy="561700"/>
                <a:chOff x="6080991" y="2320564"/>
                <a:chExt cx="557949" cy="338942"/>
              </a:xfrm>
            </p:grpSpPr>
            <p:sp>
              <p:nvSpPr>
                <p:cNvPr id="15" name="山形 14"/>
                <p:cNvSpPr/>
                <p:nvPr/>
              </p:nvSpPr>
              <p:spPr>
                <a:xfrm>
                  <a:off x="6080991" y="2320564"/>
                  <a:ext cx="271416" cy="338942"/>
                </a:xfrm>
                <a:prstGeom prst="chevron">
                  <a:avLst>
                    <a:gd name="adj" fmla="val 59113"/>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sp>
              <p:nvSpPr>
                <p:cNvPr id="16" name="山形 15"/>
                <p:cNvSpPr/>
                <p:nvPr/>
              </p:nvSpPr>
              <p:spPr>
                <a:xfrm>
                  <a:off x="6224258" y="2320564"/>
                  <a:ext cx="271416" cy="338942"/>
                </a:xfrm>
                <a:prstGeom prst="chevron">
                  <a:avLst>
                    <a:gd name="adj" fmla="val 5911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sp>
              <p:nvSpPr>
                <p:cNvPr id="17" name="山形 16"/>
                <p:cNvSpPr/>
                <p:nvPr/>
              </p:nvSpPr>
              <p:spPr>
                <a:xfrm>
                  <a:off x="6367524" y="2320564"/>
                  <a:ext cx="271416" cy="338942"/>
                </a:xfrm>
                <a:prstGeom prst="chevron">
                  <a:avLst>
                    <a:gd name="adj" fmla="val 59113"/>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grpSp>
        </p:grpSp>
      </p:grpSp>
      <p:grpSp>
        <p:nvGrpSpPr>
          <p:cNvPr id="39" name="図形グループ 38"/>
          <p:cNvGrpSpPr/>
          <p:nvPr/>
        </p:nvGrpSpPr>
        <p:grpSpPr>
          <a:xfrm>
            <a:off x="6451367" y="2503637"/>
            <a:ext cx="5194583" cy="576000"/>
            <a:chOff x="607500" y="2267966"/>
            <a:chExt cx="3895937" cy="576000"/>
          </a:xfrm>
        </p:grpSpPr>
        <p:sp>
          <p:nvSpPr>
            <p:cNvPr id="40" name="正方形/長方形 39"/>
            <p:cNvSpPr/>
            <p:nvPr/>
          </p:nvSpPr>
          <p:spPr>
            <a:xfrm>
              <a:off x="607500" y="2267966"/>
              <a:ext cx="3546426" cy="576000"/>
            </a:xfrm>
            <a:prstGeom prst="rect">
              <a:avLst/>
            </a:prstGeom>
            <a:solidFill>
              <a:schemeClr val="accent1"/>
            </a:solidFill>
            <a:ln>
              <a:noFill/>
            </a:ln>
          </p:spPr>
          <p:txBody>
            <a:bodyPr wrap="none">
              <a:noAutofit/>
            </a:bodyPr>
            <a:lstStyle/>
            <a:p>
              <a:endParaRPr lang="ja-JP" altLang="en-US" sz="1800" dirty="0">
                <a:solidFill>
                  <a:schemeClr val="bg1"/>
                </a:solidFill>
                <a:latin typeface="Hiragino Kaku Gothic StdN W8" charset="-128"/>
                <a:ea typeface="Hiragino Kaku Gothic StdN W8" charset="-128"/>
                <a:cs typeface="Hiragino Kaku Gothic StdN W8" charset="-128"/>
              </a:endParaRPr>
            </a:p>
          </p:txBody>
        </p:sp>
        <p:grpSp>
          <p:nvGrpSpPr>
            <p:cNvPr id="41" name="図形グループ 40"/>
            <p:cNvGrpSpPr/>
            <p:nvPr/>
          </p:nvGrpSpPr>
          <p:grpSpPr>
            <a:xfrm>
              <a:off x="4012354" y="2267966"/>
              <a:ext cx="491083" cy="576000"/>
              <a:chOff x="3643028" y="2271608"/>
              <a:chExt cx="860410" cy="561702"/>
            </a:xfrm>
          </p:grpSpPr>
          <p:sp>
            <p:nvSpPr>
              <p:cNvPr id="42" name="三角形 41"/>
              <p:cNvSpPr/>
              <p:nvPr/>
            </p:nvSpPr>
            <p:spPr>
              <a:xfrm rot="16200000">
                <a:off x="3479313" y="2435325"/>
                <a:ext cx="561700" cy="234270"/>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p>
            </p:txBody>
          </p:sp>
          <p:grpSp>
            <p:nvGrpSpPr>
              <p:cNvPr id="43" name="図形グループ 42"/>
              <p:cNvGrpSpPr/>
              <p:nvPr/>
            </p:nvGrpSpPr>
            <p:grpSpPr>
              <a:xfrm flipH="1">
                <a:off x="3679515" y="2271608"/>
                <a:ext cx="823923" cy="561700"/>
                <a:chOff x="6080991" y="2320564"/>
                <a:chExt cx="557949" cy="338942"/>
              </a:xfrm>
            </p:grpSpPr>
            <p:sp>
              <p:nvSpPr>
                <p:cNvPr id="44" name="山形 43"/>
                <p:cNvSpPr/>
                <p:nvPr/>
              </p:nvSpPr>
              <p:spPr>
                <a:xfrm>
                  <a:off x="6080991" y="2320564"/>
                  <a:ext cx="271416" cy="338942"/>
                </a:xfrm>
                <a:prstGeom prst="chevron">
                  <a:avLst>
                    <a:gd name="adj" fmla="val 59113"/>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sp>
              <p:nvSpPr>
                <p:cNvPr id="45" name="山形 44"/>
                <p:cNvSpPr/>
                <p:nvPr/>
              </p:nvSpPr>
              <p:spPr>
                <a:xfrm>
                  <a:off x="6224258" y="2320564"/>
                  <a:ext cx="271416" cy="338942"/>
                </a:xfrm>
                <a:prstGeom prst="chevron">
                  <a:avLst>
                    <a:gd name="adj" fmla="val 5911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sp>
              <p:nvSpPr>
                <p:cNvPr id="46" name="山形 45"/>
                <p:cNvSpPr/>
                <p:nvPr/>
              </p:nvSpPr>
              <p:spPr>
                <a:xfrm>
                  <a:off x="6367524" y="2320564"/>
                  <a:ext cx="271416" cy="338942"/>
                </a:xfrm>
                <a:prstGeom prst="chevron">
                  <a:avLst>
                    <a:gd name="adj" fmla="val 59113"/>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grpSp>
        </p:grpSp>
      </p:grpSp>
      <p:sp>
        <p:nvSpPr>
          <p:cNvPr id="3" name="Text Placeholder 2"/>
          <p:cNvSpPr>
            <a:spLocks noGrp="1"/>
          </p:cNvSpPr>
          <p:nvPr>
            <p:ph type="body" idx="1"/>
          </p:nvPr>
        </p:nvSpPr>
        <p:spPr>
          <a:xfrm>
            <a:off x="546050" y="2499997"/>
            <a:ext cx="5189857" cy="576262"/>
          </a:xfrm>
          <a:noFill/>
        </p:spPr>
        <p:txBody>
          <a:bodyPr anchor="b">
            <a:noAutofit/>
          </a:bodyPr>
          <a:lstStyle>
            <a:lvl1pPr marL="0" indent="0" algn="ctr">
              <a:buNone/>
              <a:defRPr sz="3200" b="0">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5" name="Text Placeholder 4"/>
          <p:cNvSpPr>
            <a:spLocks noGrp="1"/>
          </p:cNvSpPr>
          <p:nvPr>
            <p:ph type="body" sz="quarter" idx="3"/>
          </p:nvPr>
        </p:nvSpPr>
        <p:spPr>
          <a:xfrm>
            <a:off x="6451367" y="2499997"/>
            <a:ext cx="5194583" cy="576262"/>
          </a:xfrm>
          <a:noFill/>
        </p:spPr>
        <p:txBody>
          <a:bodyPr anchor="b">
            <a:noAutofit/>
          </a:bodyPr>
          <a:lstStyle>
            <a:lvl1pPr marL="0" indent="0" algn="ctr">
              <a:buNone/>
              <a:defRPr sz="3200" b="0">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4" name="Content Placeholder 3"/>
          <p:cNvSpPr>
            <a:spLocks noGrp="1"/>
          </p:cNvSpPr>
          <p:nvPr>
            <p:ph sz="half" idx="2"/>
          </p:nvPr>
        </p:nvSpPr>
        <p:spPr>
          <a:xfrm>
            <a:off x="850784" y="3154598"/>
            <a:ext cx="4580389" cy="3368751"/>
          </a:xfrm>
          <a:noFill/>
        </p:spPr>
        <p:txBody>
          <a:bodyPr anchor="t">
            <a:normAutofit/>
          </a:bodyPr>
          <a:lstStyle>
            <a:lvl1pPr>
              <a:defRPr sz="2400"/>
            </a:lvl1pPr>
            <a:lvl2pPr>
              <a:defRPr sz="2400"/>
            </a:lvl2pPr>
            <a:lvl3pPr>
              <a:defRPr sz="2000"/>
            </a:lvl3pPr>
            <a:lvl4pPr>
              <a:defRPr sz="2000"/>
            </a:lvl4pPr>
            <a:lvl5pPr>
              <a:defRPr sz="1800"/>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6756377" y="3154598"/>
            <a:ext cx="4584563" cy="3368751"/>
          </a:xfrm>
          <a:noFill/>
        </p:spPr>
        <p:txBody>
          <a:bodyPr anchor="t">
            <a:normAutofit/>
          </a:bodyPr>
          <a:lstStyle>
            <a:lvl1pPr>
              <a:defRPr sz="2400"/>
            </a:lvl1pPr>
            <a:lvl2pPr>
              <a:defRPr sz="2400"/>
            </a:lvl2pPr>
            <a:lvl3pPr>
              <a:defRPr sz="2000"/>
            </a:lvl3pPr>
            <a:lvl4pPr>
              <a:defRPr sz="2000"/>
            </a:lvl4pPr>
            <a:lvl5pPr>
              <a:defRPr sz="18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タイトルのみ">
    <p:spTree>
      <p:nvGrpSpPr>
        <p:cNvPr id="1" name=""/>
        <p:cNvGrpSpPr/>
        <p:nvPr/>
      </p:nvGrpSpPr>
      <p:grpSpPr>
        <a:xfrm>
          <a:off x="0" y="0"/>
          <a:ext cx="0" cy="0"/>
          <a:chOff x="0" y="0"/>
          <a:chExt cx="0" cy="0"/>
        </a:xfrm>
      </p:grpSpPr>
      <p:sp>
        <p:nvSpPr>
          <p:cNvPr id="3" name="正方形/長方形 2"/>
          <p:cNvSpPr/>
          <p:nvPr/>
        </p:nvSpPr>
        <p:spPr bwMode="auto">
          <a:xfrm>
            <a:off x="0" y="1"/>
            <a:ext cx="12192000" cy="611374"/>
          </a:xfrm>
          <a:prstGeom prst="rect">
            <a:avLst/>
          </a:pr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1800" dirty="0"/>
          </a:p>
        </p:txBody>
      </p:sp>
      <p:sp>
        <p:nvSpPr>
          <p:cNvPr id="2" name="Title 1"/>
          <p:cNvSpPr>
            <a:spLocks noGrp="1"/>
          </p:cNvSpPr>
          <p:nvPr>
            <p:ph type="title"/>
          </p:nvPr>
        </p:nvSpPr>
        <p:spPr>
          <a:xfrm>
            <a:off x="202271" y="52205"/>
            <a:ext cx="10571999" cy="563528"/>
          </a:xfrm>
        </p:spPr>
        <p:txBody>
          <a:bodyPr/>
          <a:lstStyle>
            <a:lvl1pPr>
              <a:defRPr sz="2800"/>
            </a:lvl1pPr>
          </a:lstStyle>
          <a:p>
            <a:r>
              <a:rPr lang="ja-JP" altLang="en-US"/>
              <a:t>マスター タイトルの書式設定</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タイトルのみ">
    <p:spTree>
      <p:nvGrpSpPr>
        <p:cNvPr id="1" name=""/>
        <p:cNvGrpSpPr/>
        <p:nvPr/>
      </p:nvGrpSpPr>
      <p:grpSpPr>
        <a:xfrm>
          <a:off x="0" y="0"/>
          <a:ext cx="0" cy="0"/>
          <a:chOff x="0" y="0"/>
          <a:chExt cx="0" cy="0"/>
        </a:xfrm>
      </p:grpSpPr>
      <p:sp>
        <p:nvSpPr>
          <p:cNvPr id="3" name="正方形/長方形 2"/>
          <p:cNvSpPr/>
          <p:nvPr/>
        </p:nvSpPr>
        <p:spPr bwMode="auto">
          <a:xfrm>
            <a:off x="0" y="1"/>
            <a:ext cx="12192000" cy="611374"/>
          </a:xfrm>
          <a:prstGeom prst="rect">
            <a:avLst/>
          </a:pr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1800" dirty="0"/>
          </a:p>
        </p:txBody>
      </p:sp>
      <p:sp>
        <p:nvSpPr>
          <p:cNvPr id="2" name="Title 1"/>
          <p:cNvSpPr>
            <a:spLocks noGrp="1"/>
          </p:cNvSpPr>
          <p:nvPr>
            <p:ph type="title"/>
          </p:nvPr>
        </p:nvSpPr>
        <p:spPr>
          <a:xfrm>
            <a:off x="510574" y="2865472"/>
            <a:ext cx="10571999" cy="563528"/>
          </a:xfrm>
          <a:effectLst/>
        </p:spPr>
        <p:txBody>
          <a:bodyPr/>
          <a:lstStyle>
            <a:lvl1pPr>
              <a:defRPr sz="4000" b="0">
                <a:solidFill>
                  <a:schemeClr val="accent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3153149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3462" y="119153"/>
            <a:ext cx="11945077" cy="1626520"/>
          </a:xfrm>
          <a:prstGeom prst="rect">
            <a:avLst/>
          </a:prstGeom>
          <a:effectLst>
            <a:outerShdw blurRad="50800" dir="14400000">
              <a:srgbClr val="000000">
                <a:alpha val="60000"/>
              </a:srgbClr>
            </a:outerShdw>
          </a:effectLst>
        </p:spPr>
        <p:txBody>
          <a:bodyPr vert="horz" lIns="91440" tIns="45720" rIns="91440" bIns="45720" rtlCol="0" anchor="ctr">
            <a:no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10000" y="2286001"/>
            <a:ext cx="10563285" cy="3572799"/>
          </a:xfrm>
          <a:prstGeom prst="rect">
            <a:avLst/>
          </a:prstGeom>
          <a:effectLst/>
        </p:spPr>
        <p:txBody>
          <a:bodyPr vert="horz" lIns="91440" tIns="45720" rIns="91440" bIns="45720" rtlCol="0" anchor="t">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8" name="正方形/長方形 7">
            <a:extLst>
              <a:ext uri="{FF2B5EF4-FFF2-40B4-BE49-F238E27FC236}">
                <a16:creationId xmlns:a16="http://schemas.microsoft.com/office/drawing/2014/main" id="{85F65CBC-FB96-EC4B-A90D-E767C1FCE89B}"/>
              </a:ext>
            </a:extLst>
          </p:cNvPr>
          <p:cNvSpPr/>
          <p:nvPr userDrawn="1"/>
        </p:nvSpPr>
        <p:spPr>
          <a:xfrm>
            <a:off x="11807353" y="6596390"/>
            <a:ext cx="384647" cy="261610"/>
          </a:xfrm>
          <a:prstGeom prst="rect">
            <a:avLst/>
          </a:prstGeom>
        </p:spPr>
        <p:txBody>
          <a:bodyPr wrap="none" rIns="72000" bIns="0" anchor="b">
            <a:spAutoFit/>
          </a:bodyPr>
          <a:lstStyle/>
          <a:p>
            <a:pPr algn="r"/>
            <a:fld id="{D94F34D7-FCE8-F14E-968B-3D0926150A9A}" type="slidenum">
              <a:rPr kumimoji="1" lang="ja-JP" altLang="en-US" sz="1400" smtClean="0"/>
              <a:pPr algn="r"/>
              <a:t>‹#›</a:t>
            </a:fld>
            <a:endParaRPr lang="ja-JP" altLang="en-US" sz="1400"/>
          </a:p>
        </p:txBody>
      </p:sp>
    </p:spTree>
    <p:extLst>
      <p:ext uri="{BB962C8B-B14F-4D97-AF65-F5344CB8AC3E}">
        <p14:creationId xmlns:p14="http://schemas.microsoft.com/office/powerpoint/2010/main" val="894704392"/>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46" r:id="rId3"/>
    <p:sldLayoutId id="2147483747" r:id="rId4"/>
    <p:sldLayoutId id="2147483738" r:id="rId5"/>
    <p:sldLayoutId id="2147483739" r:id="rId6"/>
    <p:sldLayoutId id="2147483740" r:id="rId7"/>
    <p:sldLayoutId id="2147483741" r:id="rId8"/>
    <p:sldLayoutId id="2147483743" r:id="rId9"/>
    <p:sldLayoutId id="2147483745" r:id="rId10"/>
    <p:sldLayoutId id="2147483748"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342900" rtl="0" eaLnBrk="1" latinLnBrk="0" hangingPunct="1">
        <a:spcBef>
          <a:spcPct val="0"/>
        </a:spcBef>
        <a:buNone/>
        <a:defRPr kumimoji="1" sz="4400" b="1" i="0" kern="1200" baseline="0">
          <a:solidFill>
            <a:srgbClr val="FEFEFE"/>
          </a:solidFill>
          <a:latin typeface="Century Gothic" charset="0"/>
          <a:ea typeface="ヒラギノ角ゴ StdN W8" charset="-128"/>
          <a:cs typeface="Century Gothic" charset="0"/>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57188" indent="-347663" algn="l" defTabSz="342900" rtl="0" eaLnBrk="1" latinLnBrk="0" hangingPunct="1">
        <a:spcBef>
          <a:spcPts val="1800"/>
        </a:spcBef>
        <a:spcAft>
          <a:spcPts val="600"/>
        </a:spcAft>
        <a:buClr>
          <a:schemeClr val="accent1"/>
        </a:buClr>
        <a:buSzPct val="90000"/>
        <a:buFont typeface="Wingdings" charset="2"/>
        <a:buChar char="n"/>
        <a:tabLst/>
        <a:defRPr kumimoji="1" sz="2800" b="1" i="0" kern="1200" baseline="0">
          <a:solidFill>
            <a:schemeClr val="tx1"/>
          </a:solidFill>
          <a:effectLst/>
          <a:latin typeface="Meiryo UI" panose="020B0604030504040204" pitchFamily="34" charset="-128"/>
          <a:ea typeface="Meiryo UI" panose="020B0604030504040204" pitchFamily="34" charset="-128"/>
          <a:cs typeface="Meiryo UI" panose="020B0604030504040204" pitchFamily="34" charset="-128"/>
        </a:defRPr>
      </a:lvl1pPr>
      <a:lvl2pPr marL="361950" indent="-354013" algn="l" defTabSz="342900" rtl="0" eaLnBrk="1" latinLnBrk="0" hangingPunct="1">
        <a:lnSpc>
          <a:spcPct val="120000"/>
        </a:lnSpc>
        <a:spcBef>
          <a:spcPts val="0"/>
        </a:spcBef>
        <a:spcAft>
          <a:spcPts val="600"/>
        </a:spcAft>
        <a:buClr>
          <a:schemeClr val="accent1"/>
        </a:buClr>
        <a:buSzPct val="80000"/>
        <a:buFont typeface="Wingdings" pitchFamily="2" charset="2"/>
        <a:buChar char="n"/>
        <a:tabLst/>
        <a:defRPr kumimoji="1" sz="2800" b="0" i="0" kern="1200" baseline="0">
          <a:solidFill>
            <a:schemeClr val="tx1"/>
          </a:solidFill>
          <a:effectLst/>
          <a:latin typeface="Meiryo UI" panose="020B0604030504040204" pitchFamily="34" charset="-128"/>
          <a:ea typeface="Meiryo UI" panose="020B0604030504040204" pitchFamily="34" charset="-128"/>
          <a:cs typeface="Meiryo UI" panose="020B0604030504040204" pitchFamily="34" charset="-128"/>
        </a:defRPr>
      </a:lvl2pPr>
      <a:lvl3pPr marL="625475" indent="-254000" algn="l" defTabSz="342900" rtl="0" eaLnBrk="1" latinLnBrk="0" hangingPunct="1">
        <a:lnSpc>
          <a:spcPct val="120000"/>
        </a:lnSpc>
        <a:spcBef>
          <a:spcPts val="0"/>
        </a:spcBef>
        <a:spcAft>
          <a:spcPts val="600"/>
        </a:spcAft>
        <a:buClr>
          <a:schemeClr val="accent1"/>
        </a:buClr>
        <a:buFont typeface="Wingdings 2" charset="2"/>
        <a:buChar char=""/>
        <a:tabLst/>
        <a:defRPr kumimoji="1" sz="2400" b="1" i="0" kern="1200" baseline="0">
          <a:solidFill>
            <a:schemeClr val="tx1"/>
          </a:solidFill>
          <a:effectLst/>
          <a:latin typeface="Meiryo UI" panose="020B0604030504040204" pitchFamily="34" charset="-128"/>
          <a:ea typeface="Meiryo UI" panose="020B0604030504040204" pitchFamily="34" charset="-128"/>
          <a:cs typeface="Meiryo UI" panose="020B0604030504040204" pitchFamily="34" charset="-128"/>
        </a:defRPr>
      </a:lvl3pPr>
      <a:lvl4pPr marL="849313" indent="-254000" algn="l" defTabSz="342900" rtl="0" eaLnBrk="1" latinLnBrk="0" hangingPunct="1">
        <a:lnSpc>
          <a:spcPct val="120000"/>
        </a:lnSpc>
        <a:spcBef>
          <a:spcPts val="0"/>
        </a:spcBef>
        <a:spcAft>
          <a:spcPts val="600"/>
        </a:spcAft>
        <a:buClr>
          <a:schemeClr val="accent1"/>
        </a:buClr>
        <a:buFont typeface="Monaco" pitchFamily="2" charset="0"/>
        <a:buChar char="⎻"/>
        <a:tabLst/>
        <a:defRPr kumimoji="1" sz="2100" b="0" i="0" kern="1200" baseline="0">
          <a:solidFill>
            <a:schemeClr val="tx1"/>
          </a:solidFill>
          <a:effectLst/>
          <a:latin typeface="Meiryo UI" panose="020B0604030504040204" pitchFamily="34" charset="-128"/>
          <a:ea typeface="Meiryo UI" panose="020B0604030504040204" pitchFamily="34" charset="-128"/>
          <a:cs typeface="Meiryo UI" panose="020B0604030504040204" pitchFamily="34" charset="-128"/>
        </a:defRPr>
      </a:lvl4pPr>
      <a:lvl5pPr marL="1265238" indent="-285750" algn="l" defTabSz="342900" rtl="0" eaLnBrk="1" latinLnBrk="0" hangingPunct="1">
        <a:lnSpc>
          <a:spcPct val="120000"/>
        </a:lnSpc>
        <a:spcBef>
          <a:spcPts val="0"/>
        </a:spcBef>
        <a:spcAft>
          <a:spcPts val="600"/>
        </a:spcAft>
        <a:buClr>
          <a:schemeClr val="accent1"/>
        </a:buClr>
        <a:buFont typeface="Arial" panose="020B0604020202020204" pitchFamily="34" charset="0"/>
        <a:buChar char="•"/>
        <a:tabLst/>
        <a:defRPr kumimoji="1" sz="1800" b="0" i="0" kern="1200" baseline="0">
          <a:solidFill>
            <a:schemeClr val="tx1"/>
          </a:solidFill>
          <a:effectLst/>
          <a:latin typeface="Meiryo UI" panose="020B0604030504040204" pitchFamily="34" charset="-128"/>
          <a:ea typeface="Meiryo UI" panose="020B0604030504040204" pitchFamily="34" charset="-128"/>
          <a:cs typeface="Times New Roman" panose="02020603050405020304" pitchFamily="18" charset="0"/>
        </a:defRPr>
      </a:lvl5pPr>
      <a:lvl6pPr marL="18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6pPr>
      <a:lvl7pPr marL="21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7pPr>
      <a:lvl8pPr marL="24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8pPr>
      <a:lvl9pPr marL="27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9pPr>
    </p:bodyStyle>
    <p:otherStyle>
      <a:defPPr>
        <a:defRPr lang="en-US"/>
      </a:defPPr>
      <a:lvl1pPr marL="0" algn="l" defTabSz="342900" rtl="0" eaLnBrk="1" latinLnBrk="0" hangingPunct="1">
        <a:defRPr kumimoji="1" sz="1350" kern="1200">
          <a:solidFill>
            <a:schemeClr val="tx1"/>
          </a:solidFill>
          <a:latin typeface="+mn-lt"/>
          <a:ea typeface="+mn-ea"/>
          <a:cs typeface="+mn-cs"/>
        </a:defRPr>
      </a:lvl1pPr>
      <a:lvl2pPr marL="342900" algn="l" defTabSz="342900" rtl="0" eaLnBrk="1" latinLnBrk="0" hangingPunct="1">
        <a:defRPr kumimoji="1" sz="1350" kern="1200">
          <a:solidFill>
            <a:schemeClr val="tx1"/>
          </a:solidFill>
          <a:latin typeface="+mn-lt"/>
          <a:ea typeface="+mn-ea"/>
          <a:cs typeface="+mn-cs"/>
        </a:defRPr>
      </a:lvl2pPr>
      <a:lvl3pPr marL="685800" algn="l" defTabSz="342900" rtl="0" eaLnBrk="1" latinLnBrk="0" hangingPunct="1">
        <a:defRPr kumimoji="1" sz="1350" kern="1200">
          <a:solidFill>
            <a:schemeClr val="tx1"/>
          </a:solidFill>
          <a:latin typeface="+mn-lt"/>
          <a:ea typeface="+mn-ea"/>
          <a:cs typeface="+mn-cs"/>
        </a:defRPr>
      </a:lvl3pPr>
      <a:lvl4pPr marL="1028700" algn="l" defTabSz="342900" rtl="0" eaLnBrk="1" latinLnBrk="0" hangingPunct="1">
        <a:defRPr kumimoji="1" sz="1350" kern="1200">
          <a:solidFill>
            <a:schemeClr val="tx1"/>
          </a:solidFill>
          <a:latin typeface="+mn-lt"/>
          <a:ea typeface="+mn-ea"/>
          <a:cs typeface="+mn-cs"/>
        </a:defRPr>
      </a:lvl4pPr>
      <a:lvl5pPr marL="1371600" algn="l" defTabSz="342900" rtl="0" eaLnBrk="1" latinLnBrk="0" hangingPunct="1">
        <a:defRPr kumimoji="1" sz="1350" kern="1200">
          <a:solidFill>
            <a:schemeClr val="tx1"/>
          </a:solidFill>
          <a:latin typeface="+mn-lt"/>
          <a:ea typeface="+mn-ea"/>
          <a:cs typeface="+mn-cs"/>
        </a:defRPr>
      </a:lvl5pPr>
      <a:lvl6pPr marL="1714500" algn="l" defTabSz="342900" rtl="0" eaLnBrk="1" latinLnBrk="0" hangingPunct="1">
        <a:defRPr kumimoji="1" sz="1350" kern="1200">
          <a:solidFill>
            <a:schemeClr val="tx1"/>
          </a:solidFill>
          <a:latin typeface="+mn-lt"/>
          <a:ea typeface="+mn-ea"/>
          <a:cs typeface="+mn-cs"/>
        </a:defRPr>
      </a:lvl6pPr>
      <a:lvl7pPr marL="2057400" algn="l" defTabSz="342900" rtl="0" eaLnBrk="1" latinLnBrk="0" hangingPunct="1">
        <a:defRPr kumimoji="1" sz="1350" kern="1200">
          <a:solidFill>
            <a:schemeClr val="tx1"/>
          </a:solidFill>
          <a:latin typeface="+mn-lt"/>
          <a:ea typeface="+mn-ea"/>
          <a:cs typeface="+mn-cs"/>
        </a:defRPr>
      </a:lvl7pPr>
      <a:lvl8pPr marL="2400300" algn="l" defTabSz="342900" rtl="0" eaLnBrk="1" latinLnBrk="0" hangingPunct="1">
        <a:defRPr kumimoji="1" sz="1350" kern="1200">
          <a:solidFill>
            <a:schemeClr val="tx1"/>
          </a:solidFill>
          <a:latin typeface="+mn-lt"/>
          <a:ea typeface="+mn-ea"/>
          <a:cs typeface="+mn-cs"/>
        </a:defRPr>
      </a:lvl8pPr>
      <a:lvl9pPr marL="2743200" algn="l" defTabSz="3429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svg"/><Relationship Id="rId9"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jpg"/><Relationship Id="rId4" Type="http://schemas.openxmlformats.org/officeDocument/2006/relationships/image" Target="../media/image16.png"/><Relationship Id="rId9" Type="http://schemas.openxmlformats.org/officeDocument/2006/relationships/image" Target="../media/image21.svg"/><Relationship Id="rId14" Type="http://schemas.openxmlformats.org/officeDocument/2006/relationships/image" Target="../media/image26.svg"/></Relationships>
</file>

<file path=ppt/slides/_rels/slide1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7.png"/><Relationship Id="rId7"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8.xml"/><Relationship Id="rId5" Type="http://schemas.openxmlformats.org/officeDocument/2006/relationships/image" Target="../media/image32.pn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8.xml"/><Relationship Id="rId5" Type="http://schemas.openxmlformats.org/officeDocument/2006/relationships/image" Target="../media/image3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8.xml"/><Relationship Id="rId5" Type="http://schemas.openxmlformats.org/officeDocument/2006/relationships/image" Target="../media/image34.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3.png"/><Relationship Id="rId7"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34.png"/><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6.png"/><Relationship Id="rId7" Type="http://schemas.openxmlformats.org/officeDocument/2006/relationships/image" Target="../media/image39.sv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38.png"/><Relationship Id="rId5" Type="http://schemas.openxmlformats.org/officeDocument/2006/relationships/image" Target="../media/image11.png"/><Relationship Id="rId10" Type="http://schemas.openxmlformats.org/officeDocument/2006/relationships/image" Target="../media/image42.svg"/><Relationship Id="rId4" Type="http://schemas.openxmlformats.org/officeDocument/2006/relationships/image" Target="../media/image37.svg"/><Relationship Id="rId9" Type="http://schemas.openxmlformats.org/officeDocument/2006/relationships/image" Target="../media/image41.png"/></Relationships>
</file>

<file path=ppt/slides/_rels/slide24.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4.tiff"/><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サブタイトル 2"/>
          <p:cNvSpPr>
            <a:spLocks noGrp="1"/>
          </p:cNvSpPr>
          <p:nvPr>
            <p:ph type="body" idx="1"/>
          </p:nvPr>
        </p:nvSpPr>
        <p:spPr/>
        <p:txBody>
          <a:bodyPr/>
          <a:lstStyle/>
          <a:p>
            <a:r>
              <a:rPr lang="en-US" altLang="ja-JP" sz="1800" dirty="0">
                <a:latin typeface="Hiragino Sans W6" charset="-128"/>
                <a:ea typeface="Hiragino Sans W6" charset="-128"/>
                <a:cs typeface="Hiragino Sans W6" charset="-128"/>
              </a:rPr>
              <a:t>2021</a:t>
            </a:r>
            <a:r>
              <a:rPr lang="ja-JP" altLang="en-US" sz="1800">
                <a:latin typeface="Hiragino Sans W6" charset="-128"/>
                <a:ea typeface="Hiragino Sans W6" charset="-128"/>
                <a:cs typeface="Hiragino Sans W6" charset="-128"/>
              </a:rPr>
              <a:t>年</a:t>
            </a:r>
            <a:r>
              <a:rPr lang="en-US" altLang="ja-JP" sz="1800" dirty="0">
                <a:latin typeface="Hiragino Sans W6" charset="-128"/>
                <a:ea typeface="Hiragino Sans W6" charset="-128"/>
                <a:cs typeface="Hiragino Sans W6" charset="-128"/>
              </a:rPr>
              <a:t>3</a:t>
            </a:r>
            <a:r>
              <a:rPr lang="ja-JP" altLang="en-US" sz="1800">
                <a:latin typeface="Hiragino Sans W6" charset="-128"/>
                <a:ea typeface="Hiragino Sans W6" charset="-128"/>
                <a:cs typeface="Hiragino Sans W6" charset="-128"/>
              </a:rPr>
              <a:t>月</a:t>
            </a:r>
            <a:r>
              <a:rPr lang="en-US" altLang="ja-JP" sz="1800" dirty="0">
                <a:latin typeface="Hiragino Sans W6" charset="-128"/>
                <a:ea typeface="Hiragino Sans W6" charset="-128"/>
                <a:cs typeface="Hiragino Sans W6" charset="-128"/>
              </a:rPr>
              <a:t>18</a:t>
            </a:r>
            <a:r>
              <a:rPr lang="ja-JP" altLang="en-US" sz="1800">
                <a:latin typeface="Hiragino Sans W6" charset="-128"/>
                <a:ea typeface="Hiragino Sans W6" charset="-128"/>
                <a:cs typeface="Hiragino Sans W6" charset="-128"/>
              </a:rPr>
              <a:t>日</a:t>
            </a:r>
          </a:p>
        </p:txBody>
      </p:sp>
      <p:sp>
        <p:nvSpPr>
          <p:cNvPr id="5" name="テキスト ボックス 4"/>
          <p:cNvSpPr txBox="1"/>
          <p:nvPr/>
        </p:nvSpPr>
        <p:spPr>
          <a:xfrm>
            <a:off x="2882537" y="5943758"/>
            <a:ext cx="7755814" cy="523220"/>
          </a:xfrm>
          <a:prstGeom prst="rect">
            <a:avLst/>
          </a:prstGeom>
          <a:noFill/>
        </p:spPr>
        <p:txBody>
          <a:bodyPr wrap="square" rtlCol="0">
            <a:spAutoFit/>
          </a:bodyPr>
          <a:lstStyle/>
          <a:p>
            <a:pPr algn="r"/>
            <a:r>
              <a:rPr lang="en-US" altLang="ja-JP" sz="2800" dirty="0"/>
              <a:t>NPO</a:t>
            </a:r>
            <a:r>
              <a:rPr lang="ja-JP" altLang="ja-JP" sz="2800" dirty="0"/>
              <a:t>法人</a:t>
            </a:r>
            <a:r>
              <a:rPr lang="en-US" altLang="ja-JP" sz="2800" dirty="0"/>
              <a:t>CCC-TIES</a:t>
            </a:r>
            <a:r>
              <a:rPr lang="ja-JP" altLang="en-US" sz="2800" dirty="0"/>
              <a:t>　</a:t>
            </a:r>
            <a:r>
              <a:rPr lang="ja-JP" altLang="ja-JP" sz="2800" dirty="0"/>
              <a:t>堀真寿美</a:t>
            </a:r>
          </a:p>
        </p:txBody>
      </p:sp>
      <p:sp>
        <p:nvSpPr>
          <p:cNvPr id="4" name="タイトル 3">
            <a:extLst>
              <a:ext uri="{FF2B5EF4-FFF2-40B4-BE49-F238E27FC236}">
                <a16:creationId xmlns:a16="http://schemas.microsoft.com/office/drawing/2014/main" id="{19587DD0-9345-D74D-8202-BDB91F9BC5A8}"/>
              </a:ext>
            </a:extLst>
          </p:cNvPr>
          <p:cNvSpPr>
            <a:spLocks noGrp="1"/>
          </p:cNvSpPr>
          <p:nvPr>
            <p:ph type="title"/>
          </p:nvPr>
        </p:nvSpPr>
        <p:spPr>
          <a:xfrm>
            <a:off x="1320986" y="1142842"/>
            <a:ext cx="9523227" cy="2194789"/>
          </a:xfrm>
        </p:spPr>
        <p:txBody>
          <a:bodyPr/>
          <a:lstStyle/>
          <a:p>
            <a:r>
              <a:rPr lang="ja-JP" altLang="ja-JP" sz="4400" dirty="0"/>
              <a:t>オープンオンライン教育を活用した</a:t>
            </a:r>
            <a:br>
              <a:rPr lang="en-US" altLang="ja-JP" sz="4400" dirty="0"/>
            </a:br>
            <a:r>
              <a:rPr lang="ja-JP" altLang="ja-JP" sz="4400" dirty="0"/>
              <a:t>コンピテンシーに基づく教育</a:t>
            </a:r>
          </a:p>
        </p:txBody>
      </p:sp>
    </p:spTree>
    <p:extLst>
      <p:ext uri="{BB962C8B-B14F-4D97-AF65-F5344CB8AC3E}">
        <p14:creationId xmlns:p14="http://schemas.microsoft.com/office/powerpoint/2010/main" val="16788121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C67CDC61-C88D-1B49-A2CF-CA9B7ACCBBEC}"/>
              </a:ext>
            </a:extLst>
          </p:cNvPr>
          <p:cNvSpPr>
            <a:spLocks noGrp="1"/>
          </p:cNvSpPr>
          <p:nvPr>
            <p:ph type="title"/>
          </p:nvPr>
        </p:nvSpPr>
        <p:spPr>
          <a:xfrm>
            <a:off x="123462" y="119153"/>
            <a:ext cx="11945077" cy="1626520"/>
          </a:xfrm>
        </p:spPr>
        <p:txBody>
          <a:bodyPr/>
          <a:lstStyle/>
          <a:p>
            <a:r>
              <a:rPr lang="ja-JP" altLang="en-US" dirty="0"/>
              <a:t>コンピテンシー</a:t>
            </a:r>
          </a:p>
        </p:txBody>
      </p:sp>
      <p:sp>
        <p:nvSpPr>
          <p:cNvPr id="2" name="正方形/長方形 1">
            <a:extLst>
              <a:ext uri="{FF2B5EF4-FFF2-40B4-BE49-F238E27FC236}">
                <a16:creationId xmlns:a16="http://schemas.microsoft.com/office/drawing/2014/main" id="{E6A2FFA0-D1B7-454E-85C8-9ED61471BF89}"/>
              </a:ext>
            </a:extLst>
          </p:cNvPr>
          <p:cNvSpPr/>
          <p:nvPr/>
        </p:nvSpPr>
        <p:spPr>
          <a:xfrm>
            <a:off x="7133051" y="6559058"/>
            <a:ext cx="5058949" cy="276999"/>
          </a:xfrm>
          <a:prstGeom prst="rect">
            <a:avLst/>
          </a:prstGeom>
        </p:spPr>
        <p:txBody>
          <a:bodyPr wrap="none">
            <a:spAutoFit/>
          </a:bodyPr>
          <a:lstStyle/>
          <a:p>
            <a:pPr algn="r"/>
            <a:r>
              <a:rPr lang="ja-JP" altLang="en-US" sz="1200" dirty="0">
                <a:latin typeface="Meiryo UI" panose="020B0604030504040204" pitchFamily="34" charset="-128"/>
                <a:ea typeface="Meiryo UI" panose="020B0604030504040204" pitchFamily="34" charset="-128"/>
              </a:rPr>
              <a:t>例：</a:t>
            </a:r>
            <a:r>
              <a:rPr lang="en-US" altLang="ja-JP" sz="1200" dirty="0">
                <a:latin typeface="Meiryo UI" panose="020B0604030504040204" pitchFamily="34" charset="-128"/>
                <a:ea typeface="Meiryo UI" panose="020B0604030504040204" pitchFamily="34" charset="-128"/>
              </a:rPr>
              <a:t>i</a:t>
            </a:r>
            <a:r>
              <a:rPr lang="ja-JP" altLang="en-US" sz="1200" dirty="0">
                <a:latin typeface="Meiryo UI" panose="020B0604030504040204" pitchFamily="34" charset="-128"/>
                <a:ea typeface="Meiryo UI" panose="020B0604030504040204" pitchFamily="34" charset="-128"/>
              </a:rPr>
              <a:t>コンピテンシーディクショナリ，</a:t>
            </a:r>
            <a:r>
              <a:rPr lang="en-US" altLang="ja-JP" sz="1200" dirty="0">
                <a:latin typeface="Meiryo UI" panose="020B0604030504040204" pitchFamily="34" charset="-128"/>
                <a:ea typeface="Meiryo UI" panose="020B0604030504040204" pitchFamily="34" charset="-128"/>
              </a:rPr>
              <a:t>IPA</a:t>
            </a:r>
            <a:r>
              <a:rPr lang="ja-JP" altLang="en-US" sz="1200" dirty="0">
                <a:latin typeface="Meiryo UI" panose="020B0604030504040204" pitchFamily="34" charset="-128"/>
                <a:ea typeface="Meiryo UI" panose="020B0604030504040204" pitchFamily="34" charset="-128"/>
              </a:rPr>
              <a:t>（独立行政法人 情報処理推進機構）</a:t>
            </a:r>
            <a:r>
              <a:rPr lang="en-US" altLang="ja-JP" sz="1200" dirty="0">
                <a:latin typeface="Meiryo UI" panose="020B0604030504040204" pitchFamily="34" charset="-128"/>
                <a:ea typeface="Meiryo UI" panose="020B0604030504040204" pitchFamily="34" charset="-128"/>
              </a:rPr>
              <a:t> </a:t>
            </a:r>
            <a:endParaRPr lang="ja-JP" altLang="en-US" sz="1200" dirty="0">
              <a:latin typeface="Meiryo UI" panose="020B0604030504040204" pitchFamily="34" charset="-128"/>
              <a:ea typeface="Meiryo UI" panose="020B0604030504040204" pitchFamily="34" charset="-128"/>
            </a:endParaRPr>
          </a:p>
        </p:txBody>
      </p:sp>
      <p:cxnSp>
        <p:nvCxnSpPr>
          <p:cNvPr id="24" name="直線コネクタ 23">
            <a:extLst>
              <a:ext uri="{FF2B5EF4-FFF2-40B4-BE49-F238E27FC236}">
                <a16:creationId xmlns:a16="http://schemas.microsoft.com/office/drawing/2014/main" id="{B3BE0EC8-2EB1-6A48-AC5C-8ABE8DE2B45A}"/>
              </a:ext>
            </a:extLst>
          </p:cNvPr>
          <p:cNvCxnSpPr>
            <a:cxnSpLocks/>
            <a:stCxn id="13" idx="2"/>
            <a:endCxn id="6" idx="0"/>
          </p:cNvCxnSpPr>
          <p:nvPr/>
        </p:nvCxnSpPr>
        <p:spPr>
          <a:xfrm>
            <a:off x="4607245" y="3884175"/>
            <a:ext cx="140777"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9F6E7777-FB5F-354E-8043-AB062A97F429}"/>
              </a:ext>
            </a:extLst>
          </p:cNvPr>
          <p:cNvCxnSpPr>
            <a:cxnSpLocks/>
            <a:stCxn id="10" idx="2"/>
            <a:endCxn id="11" idx="0"/>
          </p:cNvCxnSpPr>
          <p:nvPr/>
        </p:nvCxnSpPr>
        <p:spPr>
          <a:xfrm flipH="1">
            <a:off x="3030036" y="3871401"/>
            <a:ext cx="51721" cy="1095833"/>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787A1A81-2131-DB40-90D1-F24A316F55E6}"/>
              </a:ext>
            </a:extLst>
          </p:cNvPr>
          <p:cNvCxnSpPr>
            <a:cxnSpLocks/>
            <a:stCxn id="8" idx="2"/>
            <a:endCxn id="7" idx="0"/>
          </p:cNvCxnSpPr>
          <p:nvPr/>
        </p:nvCxnSpPr>
        <p:spPr>
          <a:xfrm flipH="1">
            <a:off x="6376199" y="3884175"/>
            <a:ext cx="1769121"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F4A035A5-BD52-9B47-8F3F-2D7ABA123FD4}"/>
              </a:ext>
            </a:extLst>
          </p:cNvPr>
          <p:cNvCxnSpPr>
            <a:cxnSpLocks/>
            <a:stCxn id="9" idx="2"/>
            <a:endCxn id="7" idx="0"/>
          </p:cNvCxnSpPr>
          <p:nvPr/>
        </p:nvCxnSpPr>
        <p:spPr>
          <a:xfrm flipH="1">
            <a:off x="6376199" y="3884175"/>
            <a:ext cx="3619340"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6188FE0F-7D42-8940-84C6-6D7E8D664E76}"/>
              </a:ext>
            </a:extLst>
          </p:cNvPr>
          <p:cNvCxnSpPr>
            <a:cxnSpLocks/>
            <a:stCxn id="5" idx="2"/>
            <a:endCxn id="7" idx="0"/>
          </p:cNvCxnSpPr>
          <p:nvPr/>
        </p:nvCxnSpPr>
        <p:spPr>
          <a:xfrm>
            <a:off x="6295099" y="3884175"/>
            <a:ext cx="81100"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BE6F4AA9-C5EF-334E-A16E-D6CAA666C95B}"/>
              </a:ext>
            </a:extLst>
          </p:cNvPr>
          <p:cNvCxnSpPr>
            <a:cxnSpLocks/>
            <a:stCxn id="5" idx="2"/>
            <a:endCxn id="62" idx="0"/>
          </p:cNvCxnSpPr>
          <p:nvPr/>
        </p:nvCxnSpPr>
        <p:spPr>
          <a:xfrm>
            <a:off x="6295099" y="3884175"/>
            <a:ext cx="4965631"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C816C788-A668-0C48-B4DE-6C6856C0BD3B}"/>
              </a:ext>
            </a:extLst>
          </p:cNvPr>
          <p:cNvCxnSpPr>
            <a:cxnSpLocks/>
            <a:stCxn id="8" idx="2"/>
            <a:endCxn id="18" idx="0"/>
          </p:cNvCxnSpPr>
          <p:nvPr/>
        </p:nvCxnSpPr>
        <p:spPr>
          <a:xfrm flipH="1">
            <a:off x="8004376" y="3884175"/>
            <a:ext cx="140944"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B64E6923-6542-ED40-AB06-20E688A4521A}"/>
              </a:ext>
            </a:extLst>
          </p:cNvPr>
          <p:cNvCxnSpPr>
            <a:cxnSpLocks/>
            <a:stCxn id="5" idx="2"/>
            <a:endCxn id="6" idx="0"/>
          </p:cNvCxnSpPr>
          <p:nvPr/>
        </p:nvCxnSpPr>
        <p:spPr>
          <a:xfrm flipH="1">
            <a:off x="4748022" y="3884175"/>
            <a:ext cx="1547077"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ACBA1906-DB3D-6B4E-BBC5-A28D45EB2BC5}"/>
              </a:ext>
            </a:extLst>
          </p:cNvPr>
          <p:cNvCxnSpPr>
            <a:cxnSpLocks/>
            <a:stCxn id="13" idx="2"/>
            <a:endCxn id="11" idx="0"/>
          </p:cNvCxnSpPr>
          <p:nvPr/>
        </p:nvCxnSpPr>
        <p:spPr>
          <a:xfrm flipH="1">
            <a:off x="3030036" y="3884175"/>
            <a:ext cx="1577209"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sp>
        <p:nvSpPr>
          <p:cNvPr id="5" name="角丸四角形 4">
            <a:extLst>
              <a:ext uri="{FF2B5EF4-FFF2-40B4-BE49-F238E27FC236}">
                <a16:creationId xmlns:a16="http://schemas.microsoft.com/office/drawing/2014/main" id="{C016542F-B7E9-764D-8706-CF5052E92266}"/>
              </a:ext>
            </a:extLst>
          </p:cNvPr>
          <p:cNvSpPr/>
          <p:nvPr/>
        </p:nvSpPr>
        <p:spPr>
          <a:xfrm>
            <a:off x="5533242" y="3056175"/>
            <a:ext cx="1523714" cy="828000"/>
          </a:xfrm>
          <a:prstGeom prst="roundRect">
            <a:avLst/>
          </a:prstGeom>
          <a:solidFill>
            <a:schemeClr val="accent1"/>
          </a:solidFill>
        </p:spPr>
        <p:txBody>
          <a:bodyPr wrap="non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研修</a:t>
            </a:r>
            <a:endParaRPr lang="en-US" altLang="ja-JP" sz="1400" dirty="0">
              <a:solidFill>
                <a:schemeClr val="bg1"/>
              </a:solidFill>
              <a:latin typeface="Century Gothic" panose="020B0502020202020204" pitchFamily="34" charset="0"/>
              <a:ea typeface="Hiragino Kaku Gothic ProN W3" panose="020B0300000000000000" pitchFamily="34" charset="-128"/>
            </a:endParaRPr>
          </a:p>
          <a:p>
            <a:pPr algn="ctr"/>
            <a:r>
              <a:rPr lang="ja-JP" altLang="en-US" sz="1400">
                <a:solidFill>
                  <a:schemeClr val="bg1"/>
                </a:solidFill>
                <a:latin typeface="Century Gothic" panose="020B0502020202020204" pitchFamily="34" charset="0"/>
                <a:ea typeface="Hiragino Kaku Gothic ProN W3" panose="020B0300000000000000" pitchFamily="34" charset="-128"/>
              </a:rPr>
              <a:t>の企画</a:t>
            </a:r>
          </a:p>
        </p:txBody>
      </p:sp>
      <p:sp>
        <p:nvSpPr>
          <p:cNvPr id="8" name="角丸四角形 7">
            <a:extLst>
              <a:ext uri="{FF2B5EF4-FFF2-40B4-BE49-F238E27FC236}">
                <a16:creationId xmlns:a16="http://schemas.microsoft.com/office/drawing/2014/main" id="{5AB43DA8-ABD8-2740-9F51-FF1B4A7E9F5D}"/>
              </a:ext>
            </a:extLst>
          </p:cNvPr>
          <p:cNvSpPr/>
          <p:nvPr/>
        </p:nvSpPr>
        <p:spPr>
          <a:xfrm>
            <a:off x="7383463" y="3056175"/>
            <a:ext cx="1523714" cy="828000"/>
          </a:xfrm>
          <a:prstGeom prst="roundRect">
            <a:avLst/>
          </a:prstGeom>
          <a:solidFill>
            <a:schemeClr val="accent1"/>
          </a:solidFill>
        </p:spPr>
        <p:txBody>
          <a:bodyPr wrap="non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研修</a:t>
            </a:r>
            <a:endParaRPr lang="en-US" altLang="ja-JP" sz="1400" dirty="0">
              <a:solidFill>
                <a:schemeClr val="bg1"/>
              </a:solidFill>
              <a:latin typeface="Century Gothic" panose="020B0502020202020204" pitchFamily="34" charset="0"/>
              <a:ea typeface="Hiragino Kaku Gothic ProN W3" panose="020B0300000000000000" pitchFamily="34" charset="-128"/>
            </a:endParaRPr>
          </a:p>
          <a:p>
            <a:pPr algn="ctr"/>
            <a:r>
              <a:rPr lang="ja-JP" altLang="en-US" sz="1400">
                <a:solidFill>
                  <a:schemeClr val="bg1"/>
                </a:solidFill>
                <a:latin typeface="Century Gothic" panose="020B0502020202020204" pitchFamily="34" charset="0"/>
                <a:ea typeface="Hiragino Kaku Gothic ProN W3" panose="020B0300000000000000" pitchFamily="34" charset="-128"/>
              </a:rPr>
              <a:t>コンテンツの</a:t>
            </a:r>
            <a:endParaRPr lang="en-US" altLang="ja-JP" sz="1400" dirty="0">
              <a:solidFill>
                <a:schemeClr val="bg1"/>
              </a:solidFill>
              <a:latin typeface="Century Gothic" panose="020B0502020202020204" pitchFamily="34" charset="0"/>
              <a:ea typeface="Hiragino Kaku Gothic ProN W3" panose="020B0300000000000000" pitchFamily="34" charset="-128"/>
            </a:endParaRPr>
          </a:p>
          <a:p>
            <a:pPr algn="ctr"/>
            <a:r>
              <a:rPr lang="ja-JP" altLang="en-US" sz="1400">
                <a:solidFill>
                  <a:schemeClr val="bg1"/>
                </a:solidFill>
                <a:latin typeface="Century Gothic" panose="020B0502020202020204" pitchFamily="34" charset="0"/>
                <a:ea typeface="Hiragino Kaku Gothic ProN W3" panose="020B0300000000000000" pitchFamily="34" charset="-128"/>
              </a:rPr>
              <a:t>開発</a:t>
            </a:r>
          </a:p>
        </p:txBody>
      </p:sp>
      <p:sp>
        <p:nvSpPr>
          <p:cNvPr id="9" name="テキスト ボックス 8">
            <a:extLst>
              <a:ext uri="{FF2B5EF4-FFF2-40B4-BE49-F238E27FC236}">
                <a16:creationId xmlns:a16="http://schemas.microsoft.com/office/drawing/2014/main" id="{246AEC23-E240-FF49-885A-0CBD77A2E67F}"/>
              </a:ext>
            </a:extLst>
          </p:cNvPr>
          <p:cNvSpPr txBox="1"/>
          <p:nvPr/>
        </p:nvSpPr>
        <p:spPr>
          <a:xfrm>
            <a:off x="9233682" y="3056175"/>
            <a:ext cx="1523714" cy="828000"/>
          </a:xfrm>
          <a:prstGeom prst="roundRect">
            <a:avLst/>
          </a:prstGeom>
          <a:solidFill>
            <a:schemeClr val="accent1"/>
          </a:solidFill>
        </p:spPr>
        <p:txBody>
          <a:bodyPr wrap="none" rtlCol="0"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研修の</a:t>
            </a:r>
            <a:endParaRPr lang="en-US" altLang="ja-JP" sz="1400" dirty="0">
              <a:solidFill>
                <a:schemeClr val="bg1"/>
              </a:solidFill>
              <a:latin typeface="Century Gothic" panose="020B0502020202020204" pitchFamily="34" charset="0"/>
              <a:ea typeface="Hiragino Kaku Gothic ProN W3" panose="020B0300000000000000" pitchFamily="34" charset="-128"/>
            </a:endParaRPr>
          </a:p>
          <a:p>
            <a:pPr algn="ctr"/>
            <a:r>
              <a:rPr lang="ja-JP" altLang="en-US" sz="1400">
                <a:solidFill>
                  <a:schemeClr val="bg1"/>
                </a:solidFill>
                <a:latin typeface="Century Gothic" panose="020B0502020202020204" pitchFamily="34" charset="0"/>
                <a:ea typeface="Hiragino Kaku Gothic ProN W3" panose="020B0300000000000000" pitchFamily="34" charset="-128"/>
              </a:rPr>
              <a:t>実施</a:t>
            </a:r>
          </a:p>
        </p:txBody>
      </p:sp>
      <p:sp>
        <p:nvSpPr>
          <p:cNvPr id="13" name="角丸四角形 12">
            <a:extLst>
              <a:ext uri="{FF2B5EF4-FFF2-40B4-BE49-F238E27FC236}">
                <a16:creationId xmlns:a16="http://schemas.microsoft.com/office/drawing/2014/main" id="{58087420-0D7C-454D-A6EA-4C4DF4D7E9FB}"/>
              </a:ext>
            </a:extLst>
          </p:cNvPr>
          <p:cNvSpPr/>
          <p:nvPr/>
        </p:nvSpPr>
        <p:spPr>
          <a:xfrm>
            <a:off x="4007755" y="3056175"/>
            <a:ext cx="1198980" cy="828000"/>
          </a:xfrm>
          <a:prstGeom prst="roundRect">
            <a:avLst/>
          </a:prstGeom>
          <a:solidFill>
            <a:schemeClr val="accent1"/>
          </a:solidFill>
        </p:spPr>
        <p:txBody>
          <a:bodyPr wrap="non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メンバ</a:t>
            </a:r>
            <a:br>
              <a:rPr lang="en-US" altLang="ja-JP" sz="1400" dirty="0">
                <a:solidFill>
                  <a:schemeClr val="bg1"/>
                </a:solidFill>
                <a:latin typeface="Century Gothic" panose="020B0502020202020204" pitchFamily="34" charset="0"/>
                <a:ea typeface="Hiragino Kaku Gothic ProN W3" panose="020B0300000000000000" pitchFamily="34" charset="-128"/>
              </a:rPr>
            </a:br>
            <a:r>
              <a:rPr lang="ja-JP" altLang="en-US" sz="1400">
                <a:solidFill>
                  <a:schemeClr val="bg1"/>
                </a:solidFill>
                <a:latin typeface="Century Gothic" panose="020B0502020202020204" pitchFamily="34" charset="0"/>
                <a:ea typeface="Hiragino Kaku Gothic ProN W3" panose="020B0300000000000000" pitchFamily="34" charset="-128"/>
              </a:rPr>
              <a:t>の適正配置</a:t>
            </a:r>
          </a:p>
        </p:txBody>
      </p:sp>
      <p:sp>
        <p:nvSpPr>
          <p:cNvPr id="6" name="角丸四角形 5">
            <a:extLst>
              <a:ext uri="{FF2B5EF4-FFF2-40B4-BE49-F238E27FC236}">
                <a16:creationId xmlns:a16="http://schemas.microsoft.com/office/drawing/2014/main" id="{FF23C7AE-65EB-5844-9FF0-DC38283BC4EB}"/>
              </a:ext>
            </a:extLst>
          </p:cNvPr>
          <p:cNvSpPr/>
          <p:nvPr/>
        </p:nvSpPr>
        <p:spPr>
          <a:xfrm>
            <a:off x="4028022" y="4967234"/>
            <a:ext cx="1440000" cy="828000"/>
          </a:xfrm>
          <a:prstGeom prst="roundRect">
            <a:avLst/>
          </a:prstGeom>
          <a:solidFill>
            <a:schemeClr val="tx2"/>
          </a:solidFill>
        </p:spPr>
        <p:txBody>
          <a:bodyPr wrap="squar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人材育成管理手法</a:t>
            </a:r>
          </a:p>
        </p:txBody>
      </p:sp>
      <p:sp>
        <p:nvSpPr>
          <p:cNvPr id="7" name="テキスト ボックス 6">
            <a:extLst>
              <a:ext uri="{FF2B5EF4-FFF2-40B4-BE49-F238E27FC236}">
                <a16:creationId xmlns:a16="http://schemas.microsoft.com/office/drawing/2014/main" id="{C29B973B-7D95-3B4D-A85E-7EFD7796F023}"/>
              </a:ext>
            </a:extLst>
          </p:cNvPr>
          <p:cNvSpPr txBox="1"/>
          <p:nvPr/>
        </p:nvSpPr>
        <p:spPr>
          <a:xfrm>
            <a:off x="5656199" y="4967234"/>
            <a:ext cx="1440000" cy="828000"/>
          </a:xfrm>
          <a:prstGeom prst="roundRect">
            <a:avLst/>
          </a:prstGeom>
          <a:solidFill>
            <a:schemeClr val="tx2"/>
          </a:solidFill>
        </p:spPr>
        <p:txBody>
          <a:bodyPr wrap="square" rtlCol="0"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教育手法</a:t>
            </a:r>
          </a:p>
        </p:txBody>
      </p:sp>
      <p:sp>
        <p:nvSpPr>
          <p:cNvPr id="10" name="角丸四角形 9">
            <a:extLst>
              <a:ext uri="{FF2B5EF4-FFF2-40B4-BE49-F238E27FC236}">
                <a16:creationId xmlns:a16="http://schemas.microsoft.com/office/drawing/2014/main" id="{AF6ECF96-3499-424D-8D87-21BB108C0275}"/>
              </a:ext>
            </a:extLst>
          </p:cNvPr>
          <p:cNvSpPr/>
          <p:nvPr/>
        </p:nvSpPr>
        <p:spPr>
          <a:xfrm>
            <a:off x="2482266" y="3043401"/>
            <a:ext cx="1198982" cy="828000"/>
          </a:xfrm>
          <a:prstGeom prst="roundRect">
            <a:avLst/>
          </a:prstGeom>
          <a:solidFill>
            <a:schemeClr val="accent1"/>
          </a:solidFill>
        </p:spPr>
        <p:txBody>
          <a:bodyPr wrap="non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人材の</a:t>
            </a:r>
            <a:br>
              <a:rPr lang="en-US" altLang="ja-JP" sz="1400" dirty="0">
                <a:solidFill>
                  <a:schemeClr val="bg1"/>
                </a:solidFill>
                <a:latin typeface="Century Gothic" panose="020B0502020202020204" pitchFamily="34" charset="0"/>
                <a:ea typeface="Hiragino Kaku Gothic ProN W3" panose="020B0300000000000000" pitchFamily="34" charset="-128"/>
              </a:rPr>
            </a:br>
            <a:r>
              <a:rPr lang="ja-JP" altLang="en-US" sz="1400">
                <a:solidFill>
                  <a:schemeClr val="bg1"/>
                </a:solidFill>
                <a:latin typeface="Century Gothic" panose="020B0502020202020204" pitchFamily="34" charset="0"/>
                <a:ea typeface="Hiragino Kaku Gothic ProN W3" panose="020B0300000000000000" pitchFamily="34" charset="-128"/>
              </a:rPr>
              <a:t>確保</a:t>
            </a:r>
          </a:p>
        </p:txBody>
      </p:sp>
      <p:sp>
        <p:nvSpPr>
          <p:cNvPr id="11" name="角丸四角形 10">
            <a:extLst>
              <a:ext uri="{FF2B5EF4-FFF2-40B4-BE49-F238E27FC236}">
                <a16:creationId xmlns:a16="http://schemas.microsoft.com/office/drawing/2014/main" id="{0A8B3077-D2F4-D44F-8450-5908DE75FD4F}"/>
              </a:ext>
            </a:extLst>
          </p:cNvPr>
          <p:cNvSpPr/>
          <p:nvPr/>
        </p:nvSpPr>
        <p:spPr>
          <a:xfrm>
            <a:off x="2310036" y="4967234"/>
            <a:ext cx="1440000" cy="828000"/>
          </a:xfrm>
          <a:prstGeom prst="roundRect">
            <a:avLst/>
          </a:prstGeom>
          <a:solidFill>
            <a:schemeClr val="tx2"/>
          </a:solidFill>
        </p:spPr>
        <p:txBody>
          <a:bodyPr wrap="squar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労働関連</a:t>
            </a:r>
            <a:br>
              <a:rPr lang="en-US" altLang="ja-JP" sz="1400" dirty="0">
                <a:solidFill>
                  <a:schemeClr val="bg1"/>
                </a:solidFill>
                <a:latin typeface="Century Gothic" panose="020B0502020202020204" pitchFamily="34" charset="0"/>
                <a:ea typeface="Hiragino Kaku Gothic ProN W3" panose="020B0300000000000000" pitchFamily="34" charset="-128"/>
              </a:rPr>
            </a:br>
            <a:r>
              <a:rPr lang="ja-JP" altLang="en-US" sz="1400">
                <a:solidFill>
                  <a:schemeClr val="bg1"/>
                </a:solidFill>
                <a:latin typeface="Century Gothic" panose="020B0502020202020204" pitchFamily="34" charset="0"/>
                <a:ea typeface="Hiragino Kaku Gothic ProN W3" panose="020B0300000000000000" pitchFamily="34" charset="-128"/>
              </a:rPr>
              <a:t>取引関連法規</a:t>
            </a:r>
          </a:p>
        </p:txBody>
      </p:sp>
      <p:sp>
        <p:nvSpPr>
          <p:cNvPr id="12" name="角丸四角形 11">
            <a:extLst>
              <a:ext uri="{FF2B5EF4-FFF2-40B4-BE49-F238E27FC236}">
                <a16:creationId xmlns:a16="http://schemas.microsoft.com/office/drawing/2014/main" id="{9AC1057C-F2F2-4D47-9EC7-8CC0B73687E9}"/>
              </a:ext>
            </a:extLst>
          </p:cNvPr>
          <p:cNvSpPr/>
          <p:nvPr/>
        </p:nvSpPr>
        <p:spPr>
          <a:xfrm>
            <a:off x="8912553" y="4967234"/>
            <a:ext cx="1440000" cy="828000"/>
          </a:xfrm>
          <a:prstGeom prst="roundRect">
            <a:avLst/>
          </a:prstGeom>
          <a:solidFill>
            <a:schemeClr val="tx2"/>
          </a:solidFill>
        </p:spPr>
        <p:txBody>
          <a:bodyPr wrap="squar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研修のための最新機器とツール</a:t>
            </a:r>
          </a:p>
        </p:txBody>
      </p:sp>
      <p:sp>
        <p:nvSpPr>
          <p:cNvPr id="18" name="角丸四角形 17">
            <a:extLst>
              <a:ext uri="{FF2B5EF4-FFF2-40B4-BE49-F238E27FC236}">
                <a16:creationId xmlns:a16="http://schemas.microsoft.com/office/drawing/2014/main" id="{0CB316DB-2A76-5048-B92E-BEA74DE46C82}"/>
              </a:ext>
            </a:extLst>
          </p:cNvPr>
          <p:cNvSpPr/>
          <p:nvPr/>
        </p:nvSpPr>
        <p:spPr>
          <a:xfrm>
            <a:off x="7284376" y="4967234"/>
            <a:ext cx="1440000" cy="828000"/>
          </a:xfrm>
          <a:prstGeom prst="roundRect">
            <a:avLst/>
          </a:prstGeom>
          <a:solidFill>
            <a:schemeClr val="tx2"/>
          </a:solidFill>
        </p:spPr>
        <p:txBody>
          <a:bodyPr wrap="squar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教育マテリアル設計・作成手法</a:t>
            </a:r>
          </a:p>
        </p:txBody>
      </p:sp>
      <p:sp>
        <p:nvSpPr>
          <p:cNvPr id="56" name="正方形/長方形 55">
            <a:extLst>
              <a:ext uri="{FF2B5EF4-FFF2-40B4-BE49-F238E27FC236}">
                <a16:creationId xmlns:a16="http://schemas.microsoft.com/office/drawing/2014/main" id="{EFFBF5CB-6310-3544-BD6F-22ABD01C858E}"/>
              </a:ext>
            </a:extLst>
          </p:cNvPr>
          <p:cNvSpPr/>
          <p:nvPr/>
        </p:nvSpPr>
        <p:spPr>
          <a:xfrm>
            <a:off x="866049" y="3272735"/>
            <a:ext cx="830997" cy="369332"/>
          </a:xfrm>
          <a:prstGeom prst="rect">
            <a:avLst/>
          </a:prstGeom>
          <a:ln>
            <a:noFill/>
          </a:ln>
        </p:spPr>
        <p:txBody>
          <a:bodyPr wrap="none">
            <a:spAutoFit/>
          </a:bodyPr>
          <a:lstStyle/>
          <a:p>
            <a:r>
              <a:rPr lang="ja-JP" altLang="en-US" b="1" spc="-160">
                <a:solidFill>
                  <a:schemeClr val="accent1"/>
                </a:solidFill>
                <a:latin typeface="-webkit-standard"/>
                <a:ea typeface="Hiragino Kaku Gothic StdN W8" panose="020B0800000000000000" pitchFamily="34" charset="-128"/>
              </a:rPr>
              <a:t>タスク</a:t>
            </a:r>
            <a:endParaRPr lang="ja-JP" altLang="en-US" spc="-160">
              <a:solidFill>
                <a:schemeClr val="accent1"/>
              </a:solidFill>
            </a:endParaRPr>
          </a:p>
        </p:txBody>
      </p:sp>
      <p:sp>
        <p:nvSpPr>
          <p:cNvPr id="58" name="正方形/長方形 57">
            <a:extLst>
              <a:ext uri="{FF2B5EF4-FFF2-40B4-BE49-F238E27FC236}">
                <a16:creationId xmlns:a16="http://schemas.microsoft.com/office/drawing/2014/main" id="{48C64D5B-E853-AD43-81E5-1B42D96FC7B5}"/>
              </a:ext>
            </a:extLst>
          </p:cNvPr>
          <p:cNvSpPr/>
          <p:nvPr/>
        </p:nvSpPr>
        <p:spPr>
          <a:xfrm>
            <a:off x="482289" y="5196568"/>
            <a:ext cx="1598516" cy="369332"/>
          </a:xfrm>
          <a:prstGeom prst="rect">
            <a:avLst/>
          </a:prstGeom>
        </p:spPr>
        <p:txBody>
          <a:bodyPr wrap="none">
            <a:spAutoFit/>
          </a:bodyPr>
          <a:lstStyle/>
          <a:p>
            <a:pPr algn="ctr"/>
            <a:r>
              <a:rPr lang="ja-JP" altLang="en-US" b="1">
                <a:solidFill>
                  <a:schemeClr val="tx2"/>
                </a:solidFill>
                <a:latin typeface="-webkit-standard"/>
                <a:ea typeface="Hiragino Kaku Gothic StdN W8" panose="020B0800000000000000" pitchFamily="34" charset="-128"/>
              </a:rPr>
              <a:t>知識・スキル</a:t>
            </a:r>
            <a:endParaRPr lang="ja-JP" altLang="en-US">
              <a:solidFill>
                <a:schemeClr val="tx2"/>
              </a:solidFill>
            </a:endParaRPr>
          </a:p>
        </p:txBody>
      </p:sp>
      <p:sp>
        <p:nvSpPr>
          <p:cNvPr id="79" name="正方形/長方形 78">
            <a:extLst>
              <a:ext uri="{FF2B5EF4-FFF2-40B4-BE49-F238E27FC236}">
                <a16:creationId xmlns:a16="http://schemas.microsoft.com/office/drawing/2014/main" id="{BCF61180-857E-9C47-9656-2652F1565DB8}"/>
              </a:ext>
            </a:extLst>
          </p:cNvPr>
          <p:cNvSpPr/>
          <p:nvPr/>
        </p:nvSpPr>
        <p:spPr>
          <a:xfrm>
            <a:off x="398767" y="2191107"/>
            <a:ext cx="11394466" cy="584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r>
              <a:rPr lang="ja-JP" altLang="en-US" sz="3200" b="1">
                <a:solidFill>
                  <a:srgbClr val="000F59"/>
                </a:solidFill>
                <a:latin typeface="Meiryo UI" panose="020B0604030504040204" pitchFamily="34" charset="-128"/>
                <a:ea typeface="Meiryo UI" panose="020B0604030504040204" pitchFamily="34" charset="-128"/>
              </a:rPr>
              <a:t>コンピテンシー：特定の活動</a:t>
            </a:r>
            <a:r>
              <a:rPr lang="en-US" altLang="ja-JP" sz="3200" b="1" dirty="0">
                <a:solidFill>
                  <a:srgbClr val="000F59"/>
                </a:solidFill>
                <a:latin typeface="Meiryo UI" panose="020B0604030504040204" pitchFamily="34" charset="-128"/>
                <a:ea typeface="Meiryo UI" panose="020B0604030504040204" pitchFamily="34" charset="-128"/>
              </a:rPr>
              <a:t>(</a:t>
            </a:r>
            <a:r>
              <a:rPr lang="ja-JP" altLang="en-US" sz="3200" b="1">
                <a:solidFill>
                  <a:srgbClr val="000F59"/>
                </a:solidFill>
                <a:latin typeface="Meiryo UI" panose="020B0604030504040204" pitchFamily="34" charset="-128"/>
                <a:ea typeface="Meiryo UI" panose="020B0604030504040204" pitchFamily="34" charset="-128"/>
              </a:rPr>
              <a:t>タスク</a:t>
            </a:r>
            <a:r>
              <a:rPr lang="en-US" altLang="ja-JP" sz="3200" b="1" dirty="0">
                <a:solidFill>
                  <a:srgbClr val="000F59"/>
                </a:solidFill>
                <a:latin typeface="Meiryo UI" panose="020B0604030504040204" pitchFamily="34" charset="-128"/>
                <a:ea typeface="Meiryo UI" panose="020B0604030504040204" pitchFamily="34" charset="-128"/>
              </a:rPr>
              <a:t>)</a:t>
            </a:r>
            <a:r>
              <a:rPr lang="ja-JP" altLang="en-US" sz="3200" b="1">
                <a:solidFill>
                  <a:srgbClr val="000F59"/>
                </a:solidFill>
                <a:latin typeface="Meiryo UI" panose="020B0604030504040204" pitchFamily="34" charset="-128"/>
                <a:ea typeface="Meiryo UI" panose="020B0604030504040204" pitchFamily="34" charset="-128"/>
              </a:rPr>
              <a:t>を行うため必要なスキルや知識</a:t>
            </a:r>
          </a:p>
        </p:txBody>
      </p:sp>
      <p:sp>
        <p:nvSpPr>
          <p:cNvPr id="62" name="角丸四角形 61">
            <a:extLst>
              <a:ext uri="{FF2B5EF4-FFF2-40B4-BE49-F238E27FC236}">
                <a16:creationId xmlns:a16="http://schemas.microsoft.com/office/drawing/2014/main" id="{F668445F-914D-DB4C-9A07-3335FC36AEA5}"/>
              </a:ext>
            </a:extLst>
          </p:cNvPr>
          <p:cNvSpPr/>
          <p:nvPr/>
        </p:nvSpPr>
        <p:spPr>
          <a:xfrm>
            <a:off x="10540730" y="4967234"/>
            <a:ext cx="1440000" cy="828000"/>
          </a:xfrm>
          <a:prstGeom prst="roundRect">
            <a:avLst/>
          </a:prstGeom>
          <a:solidFill>
            <a:schemeClr val="tx2"/>
          </a:solidFill>
        </p:spPr>
        <p:txBody>
          <a:bodyPr wrap="squar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研修関連</a:t>
            </a:r>
            <a:r>
              <a:rPr lang="en-US" altLang="ja-JP" sz="1400" dirty="0">
                <a:solidFill>
                  <a:schemeClr val="bg1"/>
                </a:solidFill>
                <a:latin typeface="Century Gothic" panose="020B0502020202020204" pitchFamily="34" charset="0"/>
                <a:ea typeface="Hiragino Kaku Gothic ProN W3" panose="020B0300000000000000" pitchFamily="34" charset="-128"/>
              </a:rPr>
              <a:t>IT</a:t>
            </a:r>
            <a:r>
              <a:rPr lang="ja-JP" altLang="en-US" sz="1400">
                <a:solidFill>
                  <a:schemeClr val="bg1"/>
                </a:solidFill>
                <a:latin typeface="Century Gothic" panose="020B0502020202020204" pitchFamily="34" charset="0"/>
                <a:ea typeface="Hiragino Kaku Gothic ProN W3" panose="020B0300000000000000" pitchFamily="34" charset="-128"/>
              </a:rPr>
              <a:t>知識</a:t>
            </a:r>
          </a:p>
        </p:txBody>
      </p:sp>
      <p:cxnSp>
        <p:nvCxnSpPr>
          <p:cNvPr id="63" name="直線コネクタ 62">
            <a:extLst>
              <a:ext uri="{FF2B5EF4-FFF2-40B4-BE49-F238E27FC236}">
                <a16:creationId xmlns:a16="http://schemas.microsoft.com/office/drawing/2014/main" id="{DA6DD97D-0191-4C48-8B4E-E9CCF0A7801F}"/>
              </a:ext>
            </a:extLst>
          </p:cNvPr>
          <p:cNvCxnSpPr>
            <a:cxnSpLocks/>
            <a:stCxn id="5" idx="2"/>
            <a:endCxn id="12" idx="0"/>
          </p:cNvCxnSpPr>
          <p:nvPr/>
        </p:nvCxnSpPr>
        <p:spPr>
          <a:xfrm>
            <a:off x="6295099" y="3884175"/>
            <a:ext cx="3337454"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B2316916-9D2E-A344-8EBC-F157CF185640}"/>
              </a:ext>
            </a:extLst>
          </p:cNvPr>
          <p:cNvCxnSpPr>
            <a:cxnSpLocks/>
            <a:stCxn id="8" idx="2"/>
            <a:endCxn id="12" idx="0"/>
          </p:cNvCxnSpPr>
          <p:nvPr/>
        </p:nvCxnSpPr>
        <p:spPr>
          <a:xfrm>
            <a:off x="8145320" y="3884175"/>
            <a:ext cx="1487233"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F876141D-ECB3-B849-ACA9-71F0DD32CA42}"/>
              </a:ext>
            </a:extLst>
          </p:cNvPr>
          <p:cNvCxnSpPr>
            <a:cxnSpLocks/>
            <a:stCxn id="9" idx="2"/>
            <a:endCxn id="62" idx="0"/>
          </p:cNvCxnSpPr>
          <p:nvPr/>
        </p:nvCxnSpPr>
        <p:spPr>
          <a:xfrm>
            <a:off x="9995539" y="3884175"/>
            <a:ext cx="1265191"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6FCF447D-6AF6-8747-BE26-86A0E4EDD27C}"/>
              </a:ext>
            </a:extLst>
          </p:cNvPr>
          <p:cNvCxnSpPr>
            <a:cxnSpLocks/>
            <a:stCxn id="8" idx="2"/>
            <a:endCxn id="62" idx="0"/>
          </p:cNvCxnSpPr>
          <p:nvPr/>
        </p:nvCxnSpPr>
        <p:spPr>
          <a:xfrm>
            <a:off x="8145320" y="3884175"/>
            <a:ext cx="3115410"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868DDF23-9429-E840-9D84-15D2BB887B70}"/>
              </a:ext>
            </a:extLst>
          </p:cNvPr>
          <p:cNvCxnSpPr>
            <a:cxnSpLocks/>
            <a:stCxn id="9" idx="2"/>
            <a:endCxn id="12" idx="0"/>
          </p:cNvCxnSpPr>
          <p:nvPr/>
        </p:nvCxnSpPr>
        <p:spPr>
          <a:xfrm flipH="1">
            <a:off x="9632553" y="3884175"/>
            <a:ext cx="362986"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sp>
        <p:nvSpPr>
          <p:cNvPr id="14" name="正方形/長方形 13">
            <a:extLst>
              <a:ext uri="{FF2B5EF4-FFF2-40B4-BE49-F238E27FC236}">
                <a16:creationId xmlns:a16="http://schemas.microsoft.com/office/drawing/2014/main" id="{7A29AABA-7020-0C42-95A1-23E69833A9A7}"/>
              </a:ext>
            </a:extLst>
          </p:cNvPr>
          <p:cNvSpPr/>
          <p:nvPr/>
        </p:nvSpPr>
        <p:spPr>
          <a:xfrm>
            <a:off x="1402247" y="5918159"/>
            <a:ext cx="9387506" cy="584775"/>
          </a:xfrm>
          <a:prstGeom prst="rect">
            <a:avLst/>
          </a:prstGeom>
        </p:spPr>
        <p:txBody>
          <a:bodyPr wrap="none">
            <a:spAutoFit/>
          </a:bodyPr>
          <a:lstStyle/>
          <a:p>
            <a:pPr lvl="0"/>
            <a:r>
              <a:rPr lang="ja-JP" altLang="en-US" sz="3200" b="1">
                <a:solidFill>
                  <a:sysClr val="windowText" lastClr="000000"/>
                </a:solidFill>
                <a:latin typeface="Meiryo UI" panose="020B0604030504040204" pitchFamily="34" charset="-128"/>
                <a:ea typeface="Meiryo UI" panose="020B0604030504040204" pitchFamily="34" charset="-128"/>
              </a:rPr>
              <a:t>「タスク」と「知識・スキル」の</a:t>
            </a:r>
            <a:r>
              <a:rPr lang="en-US" altLang="ja-JP" sz="3200" b="1" dirty="0">
                <a:solidFill>
                  <a:sysClr val="windowText" lastClr="000000"/>
                </a:solidFill>
                <a:latin typeface="Meiryo UI" panose="020B0604030504040204" pitchFamily="34" charset="-128"/>
                <a:ea typeface="Meiryo UI" panose="020B0604030504040204" pitchFamily="34" charset="-128"/>
              </a:rPr>
              <a:t>2</a:t>
            </a:r>
            <a:r>
              <a:rPr lang="ja-JP" altLang="en-US" sz="3200" b="1">
                <a:solidFill>
                  <a:sysClr val="windowText" lastClr="000000"/>
                </a:solidFill>
                <a:latin typeface="Meiryo UI" panose="020B0604030504040204" pitchFamily="34" charset="-128"/>
                <a:ea typeface="Meiryo UI" panose="020B0604030504040204" pitchFamily="34" charset="-128"/>
              </a:rPr>
              <a:t>部グラフ構造で表現できる</a:t>
            </a:r>
            <a:endParaRPr lang="ja-JP" altLang="en-US" sz="3200" dirty="0">
              <a:solidFill>
                <a:sysClr val="windowText" lastClr="000000"/>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734037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dissolve">
                                      <p:cBhvr>
                                        <p:cTn id="7" dur="500"/>
                                        <p:tgtEl>
                                          <p:spTgt spid="5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9"/>
                                        </p:tgtEl>
                                        <p:attrNameLst>
                                          <p:attrName>style.visibility</p:attrName>
                                        </p:attrNameLst>
                                      </p:cBhvr>
                                      <p:to>
                                        <p:strVal val="visible"/>
                                      </p:to>
                                    </p:set>
                                    <p:animEffect transition="in" filter="dissolve">
                                      <p:cBhvr>
                                        <p:cTn id="10"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7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コンテンツ プレースホルダー 31">
            <a:extLst>
              <a:ext uri="{FF2B5EF4-FFF2-40B4-BE49-F238E27FC236}">
                <a16:creationId xmlns:a16="http://schemas.microsoft.com/office/drawing/2014/main" id="{042A2F0C-EF02-9A40-AEA3-CB51102BC827}"/>
              </a:ext>
            </a:extLst>
          </p:cNvPr>
          <p:cNvSpPr>
            <a:spLocks noGrp="1"/>
          </p:cNvSpPr>
          <p:nvPr>
            <p:ph sz="half" idx="1"/>
          </p:nvPr>
        </p:nvSpPr>
        <p:spPr>
          <a:xfrm>
            <a:off x="123462" y="2383744"/>
            <a:ext cx="4811609" cy="4218269"/>
          </a:xfrm>
        </p:spPr>
        <p:txBody>
          <a:bodyPr/>
          <a:lstStyle/>
          <a:p>
            <a:r>
              <a:rPr lang="ja-JP" altLang="en-US"/>
              <a:t>特徴</a:t>
            </a:r>
          </a:p>
          <a:p>
            <a:pPr marL="465137" lvl="1" indent="-457200">
              <a:buSzPct val="100000"/>
              <a:buFont typeface="+mj-lt"/>
              <a:buAutoNum type="arabicPeriod"/>
            </a:pPr>
            <a:r>
              <a:rPr lang="ja-JP" altLang="en-US"/>
              <a:t>「タスク」は複数の「知識・スキル」で構成されている</a:t>
            </a:r>
          </a:p>
          <a:p>
            <a:pPr marL="465137" lvl="1" indent="-457200">
              <a:buSzPct val="100000"/>
              <a:buFont typeface="+mj-lt"/>
              <a:buAutoNum type="arabicPeriod"/>
            </a:pPr>
            <a:r>
              <a:rPr lang="ja-JP" altLang="en-US"/>
              <a:t>複数のタスクで共通した「知識・スキル」がある</a:t>
            </a:r>
            <a:endParaRPr lang="ja-JP" altLang="en-US" dirty="0"/>
          </a:p>
          <a:p>
            <a:pPr marL="465137" lvl="1" indent="-457200">
              <a:buSzPct val="100000"/>
              <a:buFont typeface="+mj-lt"/>
              <a:buAutoNum type="arabicPeriod"/>
            </a:pPr>
            <a:r>
              <a:rPr lang="ja-JP" altLang="en-US"/>
              <a:t>スケールフリーのネットワーク構造</a:t>
            </a:r>
            <a:endParaRPr lang="ja-JP" altLang="en-US" dirty="0"/>
          </a:p>
          <a:p>
            <a:pPr lvl="3"/>
            <a:r>
              <a:rPr lang="ja-JP" altLang="en-US"/>
              <a:t>次数が冪乗分布</a:t>
            </a:r>
            <a:endParaRPr lang="ja-JP" altLang="en-US" dirty="0"/>
          </a:p>
        </p:txBody>
      </p:sp>
      <p:sp>
        <p:nvSpPr>
          <p:cNvPr id="2" name="タイトル 1">
            <a:extLst>
              <a:ext uri="{FF2B5EF4-FFF2-40B4-BE49-F238E27FC236}">
                <a16:creationId xmlns:a16="http://schemas.microsoft.com/office/drawing/2014/main" id="{E0A0913B-29F2-EC4D-9AEC-33C48B342037}"/>
              </a:ext>
            </a:extLst>
          </p:cNvPr>
          <p:cNvSpPr>
            <a:spLocks noGrp="1"/>
          </p:cNvSpPr>
          <p:nvPr>
            <p:ph type="title"/>
          </p:nvPr>
        </p:nvSpPr>
        <p:spPr>
          <a:xfrm>
            <a:off x="123462" y="119153"/>
            <a:ext cx="11945077" cy="1626520"/>
          </a:xfrm>
        </p:spPr>
        <p:txBody>
          <a:bodyPr/>
          <a:lstStyle/>
          <a:p>
            <a:r>
              <a:rPr lang="ja-JP" altLang="en-US" dirty="0"/>
              <a:t>コンピテンシーのグラフ構造</a:t>
            </a:r>
          </a:p>
        </p:txBody>
      </p:sp>
      <p:grpSp>
        <p:nvGrpSpPr>
          <p:cNvPr id="42" name="グループ化 41">
            <a:extLst>
              <a:ext uri="{FF2B5EF4-FFF2-40B4-BE49-F238E27FC236}">
                <a16:creationId xmlns:a16="http://schemas.microsoft.com/office/drawing/2014/main" id="{CDE2B2DC-ACEB-8547-B35A-F147A9213C9E}"/>
              </a:ext>
            </a:extLst>
          </p:cNvPr>
          <p:cNvGrpSpPr/>
          <p:nvPr/>
        </p:nvGrpSpPr>
        <p:grpSpPr>
          <a:xfrm>
            <a:off x="5206950" y="2351029"/>
            <a:ext cx="4166707" cy="4500363"/>
            <a:chOff x="4967794" y="2238485"/>
            <a:chExt cx="4166707" cy="4500363"/>
          </a:xfrm>
        </p:grpSpPr>
        <p:grpSp>
          <p:nvGrpSpPr>
            <p:cNvPr id="19" name="グループ化 18">
              <a:extLst>
                <a:ext uri="{FF2B5EF4-FFF2-40B4-BE49-F238E27FC236}">
                  <a16:creationId xmlns:a16="http://schemas.microsoft.com/office/drawing/2014/main" id="{924BB5C9-435A-3E43-BBA5-6B057F602E95}"/>
                </a:ext>
              </a:extLst>
            </p:cNvPr>
            <p:cNvGrpSpPr/>
            <p:nvPr/>
          </p:nvGrpSpPr>
          <p:grpSpPr>
            <a:xfrm>
              <a:off x="5003485" y="2238485"/>
              <a:ext cx="4069233" cy="4500363"/>
              <a:chOff x="181721" y="1972107"/>
              <a:chExt cx="4324623" cy="4782803"/>
            </a:xfrm>
          </p:grpSpPr>
          <p:sp>
            <p:nvSpPr>
              <p:cNvPr id="7" name="正方形/長方形 6">
                <a:extLst>
                  <a:ext uri="{FF2B5EF4-FFF2-40B4-BE49-F238E27FC236}">
                    <a16:creationId xmlns:a16="http://schemas.microsoft.com/office/drawing/2014/main" id="{9762CBDB-F093-754E-AE66-B6EFE32828CB}"/>
                  </a:ext>
                </a:extLst>
              </p:cNvPr>
              <p:cNvSpPr/>
              <p:nvPr/>
            </p:nvSpPr>
            <p:spPr>
              <a:xfrm>
                <a:off x="181721" y="1972107"/>
                <a:ext cx="893033" cy="584259"/>
              </a:xfrm>
              <a:prstGeom prst="rect">
                <a:avLst/>
              </a:prstGeom>
              <a:noFill/>
              <a:ln w="12700">
                <a:noFill/>
              </a:ln>
            </p:spPr>
            <p:style>
              <a:lnRef idx="1">
                <a:schemeClr val="accent1"/>
              </a:lnRef>
              <a:fillRef idx="2">
                <a:schemeClr val="accent1"/>
              </a:fillRef>
              <a:effectRef idx="1">
                <a:schemeClr val="accent1"/>
              </a:effectRef>
              <a:fontRef idx="minor">
                <a:schemeClr val="dk1"/>
              </a:fontRef>
            </p:style>
            <p:txBody>
              <a:bodyPr wrap="none" tIns="72000" rtlCol="0" anchor="t">
                <a:spAutoFit/>
              </a:bodyPr>
              <a:lstStyle/>
              <a:p>
                <a:r>
                  <a:rPr lang="ja-JP" altLang="en-US" sz="1400" b="1">
                    <a:solidFill>
                      <a:schemeClr val="accent1"/>
                    </a:solidFill>
                    <a:latin typeface="Century Gothic" panose="020B0502020202020204" pitchFamily="34" charset="0"/>
                    <a:ea typeface="Meiryo UI" panose="020B0604030504040204" pitchFamily="34" charset="-128"/>
                  </a:rPr>
                  <a:t>タスク</a:t>
                </a:r>
                <a:endParaRPr lang="en-US" altLang="ja-JP" sz="1400" b="1" dirty="0">
                  <a:solidFill>
                    <a:schemeClr val="accent1"/>
                  </a:solidFill>
                  <a:latin typeface="Century Gothic" panose="020B0502020202020204" pitchFamily="34" charset="0"/>
                  <a:ea typeface="Meiryo UI" panose="020B0604030504040204" pitchFamily="34" charset="-128"/>
                </a:endParaRPr>
              </a:p>
              <a:p>
                <a:r>
                  <a:rPr lang="en-US" altLang="ja-JP" sz="1400" b="1" dirty="0">
                    <a:solidFill>
                      <a:schemeClr val="accent1"/>
                    </a:solidFill>
                    <a:latin typeface="Century Gothic" panose="020B0502020202020204" pitchFamily="34" charset="0"/>
                    <a:ea typeface="Meiryo UI" panose="020B0604030504040204" pitchFamily="34" charset="-128"/>
                  </a:rPr>
                  <a:t>(n=639)</a:t>
                </a:r>
                <a:endParaRPr lang="ja-JP" altLang="en-US" sz="1400" b="1">
                  <a:solidFill>
                    <a:schemeClr val="accent1"/>
                  </a:solidFill>
                  <a:latin typeface="Century Gothic" panose="020B0502020202020204" pitchFamily="34" charset="0"/>
                  <a:ea typeface="Meiryo UI" panose="020B0604030504040204" pitchFamily="34" charset="-128"/>
                </a:endParaRPr>
              </a:p>
            </p:txBody>
          </p:sp>
          <p:sp>
            <p:nvSpPr>
              <p:cNvPr id="8" name="正方形/長方形 7">
                <a:extLst>
                  <a:ext uri="{FF2B5EF4-FFF2-40B4-BE49-F238E27FC236}">
                    <a16:creationId xmlns:a16="http://schemas.microsoft.com/office/drawing/2014/main" id="{DFBBA6EF-0354-7842-ADF0-1BE7EAC994C1}"/>
                  </a:ext>
                </a:extLst>
              </p:cNvPr>
              <p:cNvSpPr/>
              <p:nvPr/>
            </p:nvSpPr>
            <p:spPr>
              <a:xfrm>
                <a:off x="3356067" y="1972107"/>
                <a:ext cx="1150277" cy="584259"/>
              </a:xfrm>
              <a:prstGeom prst="rect">
                <a:avLst/>
              </a:prstGeom>
              <a:noFill/>
              <a:ln w="12700">
                <a:noFill/>
              </a:ln>
            </p:spPr>
            <p:style>
              <a:lnRef idx="1">
                <a:schemeClr val="accent1"/>
              </a:lnRef>
              <a:fillRef idx="2">
                <a:schemeClr val="accent1"/>
              </a:fillRef>
              <a:effectRef idx="1">
                <a:schemeClr val="accent1"/>
              </a:effectRef>
              <a:fontRef idx="minor">
                <a:schemeClr val="dk1"/>
              </a:fontRef>
            </p:style>
            <p:txBody>
              <a:bodyPr wrap="none" tIns="72000" rtlCol="0" anchor="t">
                <a:spAutoFit/>
              </a:bodyPr>
              <a:lstStyle/>
              <a:p>
                <a:pPr algn="r"/>
                <a:r>
                  <a:rPr lang="ja-JP" altLang="en-US" sz="1400" b="1">
                    <a:solidFill>
                      <a:schemeClr val="tx2"/>
                    </a:solidFill>
                    <a:latin typeface="Century Gothic" panose="020B0502020202020204" pitchFamily="34" charset="0"/>
                    <a:ea typeface="Meiryo UI" panose="020B0604030504040204" pitchFamily="34" charset="-128"/>
                  </a:rPr>
                  <a:t>知識・スキル</a:t>
                </a:r>
                <a:endParaRPr lang="en-US" altLang="ja-JP" sz="1400" b="1" dirty="0">
                  <a:solidFill>
                    <a:schemeClr val="tx2"/>
                  </a:solidFill>
                  <a:latin typeface="Century Gothic" panose="020B0502020202020204" pitchFamily="34" charset="0"/>
                  <a:ea typeface="Meiryo UI" panose="020B0604030504040204" pitchFamily="34" charset="-128"/>
                </a:endParaRPr>
              </a:p>
              <a:p>
                <a:pPr algn="r"/>
                <a:r>
                  <a:rPr lang="en-US" altLang="ja-JP" sz="1400" b="1" dirty="0">
                    <a:solidFill>
                      <a:schemeClr val="tx2"/>
                    </a:solidFill>
                    <a:latin typeface="Century Gothic" panose="020B0502020202020204" pitchFamily="34" charset="0"/>
                    <a:ea typeface="Meiryo UI" panose="020B0604030504040204" pitchFamily="34" charset="-128"/>
                  </a:rPr>
                  <a:t>(n=491)</a:t>
                </a:r>
                <a:endParaRPr lang="ja-JP" altLang="en-US" sz="1400" b="1">
                  <a:solidFill>
                    <a:schemeClr val="tx2"/>
                  </a:solidFill>
                  <a:latin typeface="Century Gothic" panose="020B0502020202020204" pitchFamily="34" charset="0"/>
                  <a:ea typeface="Meiryo UI" panose="020B0604030504040204" pitchFamily="34" charset="-128"/>
                </a:endParaRPr>
              </a:p>
            </p:txBody>
          </p:sp>
          <p:pic>
            <p:nvPicPr>
              <p:cNvPr id="11" name="図 10">
                <a:extLst>
                  <a:ext uri="{FF2B5EF4-FFF2-40B4-BE49-F238E27FC236}">
                    <a16:creationId xmlns:a16="http://schemas.microsoft.com/office/drawing/2014/main" id="{A1492437-2ADF-DF41-8132-EDE65A367458}"/>
                  </a:ext>
                </a:extLst>
              </p:cNvPr>
              <p:cNvPicPr>
                <a:picLocks noChangeAspect="1"/>
              </p:cNvPicPr>
              <p:nvPr/>
            </p:nvPicPr>
            <p:blipFill rotWithShape="1">
              <a:blip r:embed="rId3"/>
              <a:srcRect l="1016" t="24616" r="51502" b="21611"/>
              <a:stretch/>
            </p:blipFill>
            <p:spPr>
              <a:xfrm>
                <a:off x="332676" y="2494558"/>
                <a:ext cx="3956552" cy="4260352"/>
              </a:xfrm>
              <a:prstGeom prst="rect">
                <a:avLst/>
              </a:prstGeom>
            </p:spPr>
          </p:pic>
        </p:grpSp>
        <p:sp>
          <p:nvSpPr>
            <p:cNvPr id="12" name="円/楕円 11">
              <a:extLst>
                <a:ext uri="{FF2B5EF4-FFF2-40B4-BE49-F238E27FC236}">
                  <a16:creationId xmlns:a16="http://schemas.microsoft.com/office/drawing/2014/main" id="{B1376720-6257-6944-AF69-84F29B155A4B}"/>
                </a:ext>
              </a:extLst>
            </p:cNvPr>
            <p:cNvSpPr/>
            <p:nvPr/>
          </p:nvSpPr>
          <p:spPr>
            <a:xfrm>
              <a:off x="8400005" y="4932607"/>
              <a:ext cx="734496" cy="741171"/>
            </a:xfrm>
            <a:prstGeom prst="ellipse">
              <a:avLst/>
            </a:prstGeom>
            <a:noFill/>
            <a:ln w="57150" cap="sq">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13" name="円/楕円 12">
              <a:extLst>
                <a:ext uri="{FF2B5EF4-FFF2-40B4-BE49-F238E27FC236}">
                  <a16:creationId xmlns:a16="http://schemas.microsoft.com/office/drawing/2014/main" id="{0B1F29AE-3298-9F41-AE59-632D354D31B8}"/>
                </a:ext>
              </a:extLst>
            </p:cNvPr>
            <p:cNvSpPr/>
            <p:nvPr/>
          </p:nvSpPr>
          <p:spPr>
            <a:xfrm>
              <a:off x="4967794" y="4626951"/>
              <a:ext cx="782480" cy="611313"/>
            </a:xfrm>
            <a:prstGeom prst="ellipse">
              <a:avLst/>
            </a:prstGeom>
            <a:noFill/>
            <a:ln w="57150"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grpSp>
      <p:grpSp>
        <p:nvGrpSpPr>
          <p:cNvPr id="41" name="グループ化 40">
            <a:extLst>
              <a:ext uri="{FF2B5EF4-FFF2-40B4-BE49-F238E27FC236}">
                <a16:creationId xmlns:a16="http://schemas.microsoft.com/office/drawing/2014/main" id="{8C548B2B-9A1B-F64A-83C3-9D8693B07CCD}"/>
              </a:ext>
            </a:extLst>
          </p:cNvPr>
          <p:cNvGrpSpPr>
            <a:grpSpLocks noChangeAspect="1"/>
          </p:cNvGrpSpPr>
          <p:nvPr/>
        </p:nvGrpSpPr>
        <p:grpSpPr>
          <a:xfrm>
            <a:off x="9314490" y="2092921"/>
            <a:ext cx="2736000" cy="4779500"/>
            <a:chOff x="9502389" y="2361014"/>
            <a:chExt cx="2470525" cy="4315749"/>
          </a:xfrm>
        </p:grpSpPr>
        <p:pic>
          <p:nvPicPr>
            <p:cNvPr id="37" name="図 36" descr="地図, テキスト が含まれている画像&#10;&#10;自動的に生成された説明">
              <a:extLst>
                <a:ext uri="{FF2B5EF4-FFF2-40B4-BE49-F238E27FC236}">
                  <a16:creationId xmlns:a16="http://schemas.microsoft.com/office/drawing/2014/main" id="{998D9EA2-884A-8346-8310-92BC54EFC35A}"/>
                </a:ext>
              </a:extLst>
            </p:cNvPr>
            <p:cNvPicPr>
              <a:picLocks noChangeAspect="1"/>
            </p:cNvPicPr>
            <p:nvPr/>
          </p:nvPicPr>
          <p:blipFill rotWithShape="1">
            <a:blip r:embed="rId4">
              <a:clrChange>
                <a:clrFrom>
                  <a:srgbClr val="FFFFFF"/>
                </a:clrFrom>
                <a:clrTo>
                  <a:srgbClr val="FFFFFF">
                    <a:alpha val="0"/>
                  </a:srgbClr>
                </a:clrTo>
              </a:clrChange>
            </a:blip>
            <a:srcRect r="51048" b="52357"/>
            <a:stretch/>
          </p:blipFill>
          <p:spPr>
            <a:xfrm>
              <a:off x="9502389" y="2361014"/>
              <a:ext cx="2220453" cy="2161065"/>
            </a:xfrm>
            <a:prstGeom prst="rect">
              <a:avLst/>
            </a:prstGeom>
          </p:spPr>
        </p:pic>
        <p:sp>
          <p:nvSpPr>
            <p:cNvPr id="26" name="正方形/長方形 25">
              <a:extLst>
                <a:ext uri="{FF2B5EF4-FFF2-40B4-BE49-F238E27FC236}">
                  <a16:creationId xmlns:a16="http://schemas.microsoft.com/office/drawing/2014/main" id="{357517D7-70B7-F946-938A-4B260875EE37}"/>
                </a:ext>
              </a:extLst>
            </p:cNvPr>
            <p:cNvSpPr/>
            <p:nvPr/>
          </p:nvSpPr>
          <p:spPr>
            <a:xfrm>
              <a:off x="10007311" y="2371635"/>
              <a:ext cx="1503937" cy="334313"/>
            </a:xfrm>
            <a:prstGeom prst="rect">
              <a:avLst/>
            </a:prstGeom>
            <a:solidFill>
              <a:schemeClr val="bg1"/>
            </a:solidFill>
            <a:ln w="12700">
              <a:noFill/>
            </a:ln>
          </p:spPr>
          <p:style>
            <a:lnRef idx="1">
              <a:schemeClr val="accent1"/>
            </a:lnRef>
            <a:fillRef idx="2">
              <a:schemeClr val="accent1"/>
            </a:fillRef>
            <a:effectRef idx="1">
              <a:schemeClr val="accent1"/>
            </a:effectRef>
            <a:fontRef idx="minor">
              <a:schemeClr val="dk1"/>
            </a:fontRef>
          </p:style>
          <p:txBody>
            <a:bodyPr wrap="none" tIns="72000" rtlCol="0" anchor="t">
              <a:spAutoFit/>
            </a:bodyPr>
            <a:lstStyle/>
            <a:p>
              <a:r>
                <a:rPr lang="ja-JP" altLang="en-US" sz="1400" b="1">
                  <a:solidFill>
                    <a:schemeClr val="accent1"/>
                  </a:solidFill>
                  <a:latin typeface="Century Gothic" panose="020B0502020202020204" pitchFamily="34" charset="0"/>
                  <a:ea typeface="Meiryo UI" panose="020B0604030504040204" pitchFamily="34" charset="-128"/>
                </a:rPr>
                <a:t>タスクの次数分布</a:t>
              </a:r>
              <a:endParaRPr lang="en-US" altLang="ja-JP" sz="1400" b="1" dirty="0">
                <a:solidFill>
                  <a:schemeClr val="accent1"/>
                </a:solidFill>
                <a:latin typeface="Century Gothic" panose="020B0502020202020204" pitchFamily="34" charset="0"/>
                <a:ea typeface="Meiryo UI" panose="020B0604030504040204" pitchFamily="34" charset="-128"/>
              </a:endParaRPr>
            </a:p>
          </p:txBody>
        </p:sp>
        <p:pic>
          <p:nvPicPr>
            <p:cNvPr id="38" name="図 37" descr="地図, テキスト が含まれている画像&#10;&#10;自動的に生成された説明">
              <a:extLst>
                <a:ext uri="{FF2B5EF4-FFF2-40B4-BE49-F238E27FC236}">
                  <a16:creationId xmlns:a16="http://schemas.microsoft.com/office/drawing/2014/main" id="{1AE48861-4111-4141-AEBD-4F0668C00F3E}"/>
                </a:ext>
              </a:extLst>
            </p:cNvPr>
            <p:cNvPicPr>
              <a:picLocks noChangeAspect="1"/>
            </p:cNvPicPr>
            <p:nvPr/>
          </p:nvPicPr>
          <p:blipFill rotWithShape="1">
            <a:blip r:embed="rId4">
              <a:clrChange>
                <a:clrFrom>
                  <a:srgbClr val="FFFFFF"/>
                </a:clrFrom>
                <a:clrTo>
                  <a:srgbClr val="FFFFFF">
                    <a:alpha val="0"/>
                  </a:srgbClr>
                </a:clrTo>
              </a:clrChange>
            </a:blip>
            <a:srcRect l="52827" b="52357"/>
            <a:stretch/>
          </p:blipFill>
          <p:spPr>
            <a:xfrm>
              <a:off x="9616863" y="4515698"/>
              <a:ext cx="2139777" cy="2161065"/>
            </a:xfrm>
            <a:prstGeom prst="rect">
              <a:avLst/>
            </a:prstGeom>
          </p:spPr>
        </p:pic>
        <p:sp>
          <p:nvSpPr>
            <p:cNvPr id="39" name="正方形/長方形 38">
              <a:extLst>
                <a:ext uri="{FF2B5EF4-FFF2-40B4-BE49-F238E27FC236}">
                  <a16:creationId xmlns:a16="http://schemas.microsoft.com/office/drawing/2014/main" id="{0DA5A159-140A-3947-BD09-F81E25212AA2}"/>
                </a:ext>
              </a:extLst>
            </p:cNvPr>
            <p:cNvSpPr/>
            <p:nvPr/>
          </p:nvSpPr>
          <p:spPr>
            <a:xfrm>
              <a:off x="10007311" y="4535493"/>
              <a:ext cx="1965603" cy="334313"/>
            </a:xfrm>
            <a:prstGeom prst="rect">
              <a:avLst/>
            </a:prstGeom>
            <a:solidFill>
              <a:schemeClr val="bg1"/>
            </a:solidFill>
            <a:ln w="12700">
              <a:noFill/>
            </a:ln>
          </p:spPr>
          <p:style>
            <a:lnRef idx="1">
              <a:schemeClr val="accent1"/>
            </a:lnRef>
            <a:fillRef idx="2">
              <a:schemeClr val="accent1"/>
            </a:fillRef>
            <a:effectRef idx="1">
              <a:schemeClr val="accent1"/>
            </a:effectRef>
            <a:fontRef idx="minor">
              <a:schemeClr val="dk1"/>
            </a:fontRef>
          </p:style>
          <p:txBody>
            <a:bodyPr wrap="none" tIns="72000" rtlCol="0" anchor="t">
              <a:spAutoFit/>
            </a:bodyPr>
            <a:lstStyle/>
            <a:p>
              <a:r>
                <a:rPr lang="ja-JP" altLang="en-US" sz="1400" b="1">
                  <a:solidFill>
                    <a:schemeClr val="tx2"/>
                  </a:solidFill>
                  <a:latin typeface="Century Gothic" panose="020B0502020202020204" pitchFamily="34" charset="0"/>
                  <a:ea typeface="Meiryo UI" panose="020B0604030504040204" pitchFamily="34" charset="-128"/>
                </a:rPr>
                <a:t>知識・スキルの次数分布</a:t>
              </a:r>
              <a:endParaRPr lang="en-US" altLang="ja-JP" sz="1400" b="1" dirty="0">
                <a:solidFill>
                  <a:schemeClr val="tx2"/>
                </a:solidFill>
                <a:latin typeface="Century Gothic" panose="020B0502020202020204" pitchFamily="34" charset="0"/>
                <a:ea typeface="Meiryo UI" panose="020B0604030504040204" pitchFamily="34" charset="-128"/>
              </a:endParaRPr>
            </a:p>
          </p:txBody>
        </p:sp>
      </p:grpSp>
      <p:sp>
        <p:nvSpPr>
          <p:cNvPr id="3" name="正方形/長方形 2">
            <a:extLst>
              <a:ext uri="{FF2B5EF4-FFF2-40B4-BE49-F238E27FC236}">
                <a16:creationId xmlns:a16="http://schemas.microsoft.com/office/drawing/2014/main" id="{B91568D9-CA88-D64A-A7FD-9D448220A220}"/>
              </a:ext>
            </a:extLst>
          </p:cNvPr>
          <p:cNvSpPr/>
          <p:nvPr/>
        </p:nvSpPr>
        <p:spPr>
          <a:xfrm>
            <a:off x="5148091" y="1950919"/>
            <a:ext cx="4870949" cy="400110"/>
          </a:xfrm>
          <a:prstGeom prst="rect">
            <a:avLst/>
          </a:prstGeom>
        </p:spPr>
        <p:txBody>
          <a:bodyPr wrap="none">
            <a:spAutoFit/>
          </a:bodyPr>
          <a:lstStyle/>
          <a:p>
            <a:r>
              <a:rPr lang="en-US" altLang="ja-JP" sz="2000" b="1" dirty="0">
                <a:latin typeface="Meiryo UI" panose="020B0604030504040204" pitchFamily="34" charset="-128"/>
                <a:ea typeface="Meiryo UI" panose="020B0604030504040204" pitchFamily="34" charset="-128"/>
              </a:rPr>
              <a:t>i</a:t>
            </a:r>
            <a:r>
              <a:rPr lang="ja-JP" altLang="en-US" sz="2000" b="1" dirty="0">
                <a:latin typeface="Meiryo UI" panose="020B0604030504040204" pitchFamily="34" charset="-128"/>
                <a:ea typeface="Meiryo UI" panose="020B0604030504040204" pitchFamily="34" charset="-128"/>
              </a:rPr>
              <a:t>コンピテンシーディクショナリ（</a:t>
            </a:r>
            <a:r>
              <a:rPr lang="en-US" altLang="ja-JP" sz="2000" b="1" dirty="0">
                <a:latin typeface="Meiryo UI" panose="020B0604030504040204" pitchFamily="34" charset="-128"/>
                <a:ea typeface="Meiryo UI" panose="020B0604030504040204" pitchFamily="34" charset="-128"/>
              </a:rPr>
              <a:t>IPA</a:t>
            </a:r>
            <a:r>
              <a:rPr lang="ja-JP" altLang="en-US" sz="2000" b="1" dirty="0">
                <a:latin typeface="Meiryo UI" panose="020B0604030504040204" pitchFamily="34" charset="-128"/>
                <a:ea typeface="Meiryo UI" panose="020B0604030504040204" pitchFamily="34" charset="-128"/>
              </a:rPr>
              <a:t>）の構造</a:t>
            </a:r>
            <a:endParaRPr sz="2000" b="1" dirty="0"/>
          </a:p>
        </p:txBody>
      </p:sp>
    </p:spTree>
    <p:extLst>
      <p:ext uri="{BB962C8B-B14F-4D97-AF65-F5344CB8AC3E}">
        <p14:creationId xmlns:p14="http://schemas.microsoft.com/office/powerpoint/2010/main" val="4095342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63431A3-E496-7247-80CC-87511B80A346}"/>
              </a:ext>
            </a:extLst>
          </p:cNvPr>
          <p:cNvSpPr>
            <a:spLocks noGrp="1"/>
          </p:cNvSpPr>
          <p:nvPr>
            <p:ph sz="quarter" idx="13"/>
          </p:nvPr>
        </p:nvSpPr>
        <p:spPr/>
        <p:txBody>
          <a:bodyPr/>
          <a:lstStyle/>
          <a:p>
            <a:r>
              <a:rPr lang="ja-JP" altLang="en-US" dirty="0"/>
              <a:t>コンピテンシーの開発・維持に人手と時間がかかる</a:t>
            </a:r>
          </a:p>
          <a:p>
            <a:pPr lvl="2"/>
            <a:r>
              <a:rPr lang="ja-JP" altLang="en-US" dirty="0"/>
              <a:t>オープン（無償）のオンライン教育として提供できない</a:t>
            </a:r>
          </a:p>
          <a:p>
            <a:pPr lvl="2"/>
            <a:endParaRPr lang="ja-JP" altLang="en-US" dirty="0"/>
          </a:p>
          <a:p>
            <a:r>
              <a:rPr lang="ja-JP" altLang="en-US" dirty="0"/>
              <a:t>特定の組織の中で提供される</a:t>
            </a:r>
            <a:endParaRPr lang="en-US" altLang="ja-JP" dirty="0"/>
          </a:p>
          <a:p>
            <a:pPr lvl="2"/>
            <a:r>
              <a:rPr lang="ja-JP" altLang="en-US" dirty="0"/>
              <a:t>組織が期待する能力に偏る</a:t>
            </a:r>
            <a:endParaRPr lang="en-US" altLang="ja-JP" dirty="0"/>
          </a:p>
          <a:p>
            <a:pPr lvl="2"/>
            <a:r>
              <a:rPr lang="ja-JP" altLang="en-US" dirty="0"/>
              <a:t>多様な価値観に対応できない</a:t>
            </a:r>
            <a:endParaRPr lang="en-US" altLang="ja-JP" dirty="0"/>
          </a:p>
          <a:p>
            <a:endParaRPr lang="ja-JP" altLang="en-US" dirty="0"/>
          </a:p>
        </p:txBody>
      </p:sp>
      <p:sp>
        <p:nvSpPr>
          <p:cNvPr id="2" name="タイトル 1">
            <a:extLst>
              <a:ext uri="{FF2B5EF4-FFF2-40B4-BE49-F238E27FC236}">
                <a16:creationId xmlns:a16="http://schemas.microsoft.com/office/drawing/2014/main" id="{FA426266-945C-3541-8454-7014AEE5B878}"/>
              </a:ext>
            </a:extLst>
          </p:cNvPr>
          <p:cNvSpPr>
            <a:spLocks noGrp="1"/>
          </p:cNvSpPr>
          <p:nvPr>
            <p:ph type="title"/>
          </p:nvPr>
        </p:nvSpPr>
        <p:spPr/>
        <p:txBody>
          <a:bodyPr/>
          <a:lstStyle/>
          <a:p>
            <a:r>
              <a:rPr lang="en-US" altLang="ja-JP" dirty="0"/>
              <a:t>CBE</a:t>
            </a:r>
            <a:r>
              <a:rPr lang="ja-JP" altLang="en-US" dirty="0"/>
              <a:t>の課題</a:t>
            </a:r>
          </a:p>
        </p:txBody>
      </p:sp>
    </p:spTree>
    <p:extLst>
      <p:ext uri="{BB962C8B-B14F-4D97-AF65-F5344CB8AC3E}">
        <p14:creationId xmlns:p14="http://schemas.microsoft.com/office/powerpoint/2010/main" val="3182547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正方形/長方形 136">
            <a:extLst>
              <a:ext uri="{FF2B5EF4-FFF2-40B4-BE49-F238E27FC236}">
                <a16:creationId xmlns:a16="http://schemas.microsoft.com/office/drawing/2014/main" id="{1E77624B-6EA5-714D-9925-02C173665726}"/>
              </a:ext>
            </a:extLst>
          </p:cNvPr>
          <p:cNvSpPr/>
          <p:nvPr/>
        </p:nvSpPr>
        <p:spPr>
          <a:xfrm>
            <a:off x="64424" y="2662447"/>
            <a:ext cx="688650" cy="461665"/>
          </a:xfrm>
          <a:prstGeom prst="rect">
            <a:avLst/>
          </a:prstGeom>
          <a:no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0" tIns="45720" rIns="91440" bIns="45720" numCol="1" spcCol="0" rtlCol="0" fromWordArt="0" anchor="t" anchorCtr="0" forceAA="0" compatLnSpc="1">
            <a:prstTxWarp prst="textNoShape">
              <a:avLst/>
            </a:prstTxWarp>
            <a:spAutoFit/>
          </a:bodyPr>
          <a:lstStyle/>
          <a:p>
            <a:pPr algn="ctr"/>
            <a:r>
              <a:rPr lang="en-US" altLang="ja-JP" sz="2400" b="1" dirty="0"/>
              <a:t>OER</a:t>
            </a:r>
            <a:endParaRPr sz="2400" b="1" dirty="0">
              <a:latin typeface="Meiryo UI" panose="020B0604030504040204" pitchFamily="34" charset="-128"/>
              <a:ea typeface="Meiryo UI" panose="020B0604030504040204" pitchFamily="34" charset="-128"/>
            </a:endParaRPr>
          </a:p>
        </p:txBody>
      </p:sp>
      <p:pic>
        <p:nvPicPr>
          <p:cNvPr id="117" name="グラフィックス 116" descr="山形の矢印">
            <a:extLst>
              <a:ext uri="{FF2B5EF4-FFF2-40B4-BE49-F238E27FC236}">
                <a16:creationId xmlns:a16="http://schemas.microsoft.com/office/drawing/2014/main" id="{CE7B765A-0E2D-0444-97EE-52B3982C6A5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27299" y="3924265"/>
            <a:ext cx="504241" cy="504241"/>
          </a:xfrm>
          <a:prstGeom prst="rect">
            <a:avLst/>
          </a:prstGeom>
        </p:spPr>
      </p:pic>
      <p:sp>
        <p:nvSpPr>
          <p:cNvPr id="8" name="タイトル 7">
            <a:extLst>
              <a:ext uri="{FF2B5EF4-FFF2-40B4-BE49-F238E27FC236}">
                <a16:creationId xmlns:a16="http://schemas.microsoft.com/office/drawing/2014/main" id="{71D77F1C-973D-6145-83C4-EDBE7BA616E4}"/>
              </a:ext>
            </a:extLst>
          </p:cNvPr>
          <p:cNvSpPr>
            <a:spLocks noGrp="1"/>
          </p:cNvSpPr>
          <p:nvPr>
            <p:ph type="title"/>
          </p:nvPr>
        </p:nvSpPr>
        <p:spPr>
          <a:xfrm>
            <a:off x="123462" y="119153"/>
            <a:ext cx="11945077" cy="1626520"/>
          </a:xfrm>
        </p:spPr>
        <p:txBody>
          <a:bodyPr/>
          <a:lstStyle/>
          <a:p>
            <a:r>
              <a:rPr lang="en-US" altLang="ja-JP" dirty="0"/>
              <a:t>OER</a:t>
            </a:r>
            <a:r>
              <a:rPr lang="ja-JP" altLang="en-US" dirty="0"/>
              <a:t>を活用した</a:t>
            </a:r>
            <a:r>
              <a:rPr lang="en-US" altLang="ja-JP" dirty="0"/>
              <a:t>CBE</a:t>
            </a:r>
            <a:r>
              <a:rPr lang="ja-JP" altLang="en-US" dirty="0"/>
              <a:t>の自動化システム</a:t>
            </a:r>
            <a:br>
              <a:rPr lang="en-US" altLang="ja-JP" dirty="0"/>
            </a:br>
            <a:r>
              <a:rPr lang="en-US" altLang="ja-JP" sz="3200" dirty="0"/>
              <a:t>OER : Open Educational resources,</a:t>
            </a:r>
            <a:r>
              <a:rPr lang="ja-JP" altLang="en-US" sz="3200" dirty="0"/>
              <a:t> オープン教育資源</a:t>
            </a:r>
            <a:endParaRPr lang="ja-JP" altLang="en-US" dirty="0"/>
          </a:p>
        </p:txBody>
      </p:sp>
      <p:pic>
        <p:nvPicPr>
          <p:cNvPr id="233" name="グラフィックス 232" descr="山形の矢印">
            <a:extLst>
              <a:ext uri="{FF2B5EF4-FFF2-40B4-BE49-F238E27FC236}">
                <a16:creationId xmlns:a16="http://schemas.microsoft.com/office/drawing/2014/main" id="{45DD6652-262E-1F48-BAB4-64F1B6399DD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986893" y="3924265"/>
            <a:ext cx="504241" cy="504241"/>
          </a:xfrm>
          <a:prstGeom prst="rect">
            <a:avLst/>
          </a:prstGeom>
        </p:spPr>
      </p:pic>
      <p:sp>
        <p:nvSpPr>
          <p:cNvPr id="174" name="正方形/長方形 173">
            <a:extLst>
              <a:ext uri="{FF2B5EF4-FFF2-40B4-BE49-F238E27FC236}">
                <a16:creationId xmlns:a16="http://schemas.microsoft.com/office/drawing/2014/main" id="{8D4F714C-C351-FC44-AA30-DA409FB5954E}"/>
              </a:ext>
            </a:extLst>
          </p:cNvPr>
          <p:cNvSpPr/>
          <p:nvPr/>
        </p:nvSpPr>
        <p:spPr>
          <a:xfrm>
            <a:off x="1185842" y="6189570"/>
            <a:ext cx="723275" cy="307777"/>
          </a:xfrm>
          <a:prstGeom prst="rect">
            <a:avLst/>
          </a:prstGeom>
        </p:spPr>
        <p:txBody>
          <a:bodyPr wrap="none">
            <a:spAutoFit/>
          </a:bodyPr>
          <a:lstStyle/>
          <a:p>
            <a:pPr algn="ctr"/>
            <a:r>
              <a:rPr lang="ja-JP" altLang="en-US" sz="1400" b="1">
                <a:latin typeface="Meiryo UI" panose="020B0604030504040204" pitchFamily="34" charset="-128"/>
                <a:ea typeface="Meiryo UI" panose="020B0604030504040204" pitchFamily="34" charset="-128"/>
              </a:rPr>
              <a:t>学習者</a:t>
            </a:r>
            <a:endParaRPr lang="en-US" altLang="ja-JP" sz="1400" b="1" dirty="0">
              <a:latin typeface="Meiryo UI" panose="020B0604030504040204" pitchFamily="34" charset="-128"/>
              <a:ea typeface="Meiryo UI" panose="020B0604030504040204" pitchFamily="34" charset="-128"/>
            </a:endParaRPr>
          </a:p>
        </p:txBody>
      </p:sp>
      <p:pic>
        <p:nvPicPr>
          <p:cNvPr id="175" name="図 174" descr="アイコン が含まれている画像&#10;&#10;自動的に生成された説明">
            <a:extLst>
              <a:ext uri="{FF2B5EF4-FFF2-40B4-BE49-F238E27FC236}">
                <a16:creationId xmlns:a16="http://schemas.microsoft.com/office/drawing/2014/main" id="{CAFDFC7C-7828-B044-9CFD-146242285DD0}"/>
              </a:ext>
            </a:extLst>
          </p:cNvPr>
          <p:cNvPicPr>
            <a:picLocks noChangeAspect="1"/>
          </p:cNvPicPr>
          <p:nvPr/>
        </p:nvPicPr>
        <p:blipFill>
          <a:blip r:embed="rId5"/>
          <a:stretch>
            <a:fillRect/>
          </a:stretch>
        </p:blipFill>
        <p:spPr>
          <a:xfrm>
            <a:off x="1904356" y="6057050"/>
            <a:ext cx="516713" cy="572817"/>
          </a:xfrm>
          <a:prstGeom prst="rect">
            <a:avLst/>
          </a:prstGeom>
        </p:spPr>
      </p:pic>
      <p:grpSp>
        <p:nvGrpSpPr>
          <p:cNvPr id="10" name="グループ化 9">
            <a:extLst>
              <a:ext uri="{FF2B5EF4-FFF2-40B4-BE49-F238E27FC236}">
                <a16:creationId xmlns:a16="http://schemas.microsoft.com/office/drawing/2014/main" id="{E5991B4F-BEE3-AA4C-8993-7A696E50638E}"/>
              </a:ext>
            </a:extLst>
          </p:cNvPr>
          <p:cNvGrpSpPr/>
          <p:nvPr/>
        </p:nvGrpSpPr>
        <p:grpSpPr>
          <a:xfrm>
            <a:off x="174749" y="3157532"/>
            <a:ext cx="468000" cy="468000"/>
            <a:chOff x="1083943" y="3424867"/>
            <a:chExt cx="468000" cy="468000"/>
          </a:xfrm>
        </p:grpSpPr>
        <p:sp>
          <p:nvSpPr>
            <p:cNvPr id="2" name="正方形/長方形 1">
              <a:extLst>
                <a:ext uri="{FF2B5EF4-FFF2-40B4-BE49-F238E27FC236}">
                  <a16:creationId xmlns:a16="http://schemas.microsoft.com/office/drawing/2014/main" id="{78F269AD-D6A0-0D40-B961-2C80B4B9FA6A}"/>
                </a:ext>
              </a:extLst>
            </p:cNvPr>
            <p:cNvSpPr/>
            <p:nvPr/>
          </p:nvSpPr>
          <p:spPr>
            <a:xfrm>
              <a:off x="1119501" y="3523867"/>
              <a:ext cx="407502" cy="270000"/>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148" name="図 147" descr="図形 が含まれている画像&#10;&#10;自動的に生成された説明">
              <a:extLst>
                <a:ext uri="{FF2B5EF4-FFF2-40B4-BE49-F238E27FC236}">
                  <a16:creationId xmlns:a16="http://schemas.microsoft.com/office/drawing/2014/main" id="{B3C6620C-CF3D-E245-AFDC-58BA620FAD1F}"/>
                </a:ext>
              </a:extLst>
            </p:cNvPr>
            <p:cNvPicPr>
              <a:picLocks noChangeAspect="1"/>
            </p:cNvPicPr>
            <p:nvPr/>
          </p:nvPicPr>
          <p:blipFill>
            <a:blip r:embed="rId6"/>
            <a:stretch>
              <a:fillRect/>
            </a:stretch>
          </p:blipFill>
          <p:spPr>
            <a:xfrm>
              <a:off x="1083943" y="3424867"/>
              <a:ext cx="468000" cy="468000"/>
            </a:xfrm>
            <a:prstGeom prst="rect">
              <a:avLst/>
            </a:prstGeom>
          </p:spPr>
        </p:pic>
      </p:grpSp>
      <p:grpSp>
        <p:nvGrpSpPr>
          <p:cNvPr id="9" name="グループ化 8">
            <a:extLst>
              <a:ext uri="{FF2B5EF4-FFF2-40B4-BE49-F238E27FC236}">
                <a16:creationId xmlns:a16="http://schemas.microsoft.com/office/drawing/2014/main" id="{68CA7CFF-2268-854B-A179-B7229F00812A}"/>
              </a:ext>
            </a:extLst>
          </p:cNvPr>
          <p:cNvGrpSpPr/>
          <p:nvPr/>
        </p:nvGrpSpPr>
        <p:grpSpPr>
          <a:xfrm>
            <a:off x="174749" y="3660785"/>
            <a:ext cx="468000" cy="468000"/>
            <a:chOff x="1083943" y="3983411"/>
            <a:chExt cx="468000" cy="468000"/>
          </a:xfrm>
        </p:grpSpPr>
        <p:sp>
          <p:nvSpPr>
            <p:cNvPr id="5" name="フローチャート: データ 4">
              <a:extLst>
                <a:ext uri="{FF2B5EF4-FFF2-40B4-BE49-F238E27FC236}">
                  <a16:creationId xmlns:a16="http://schemas.microsoft.com/office/drawing/2014/main" id="{C4ABB532-DAEE-4649-86D2-4E689A23E565}"/>
                </a:ext>
              </a:extLst>
            </p:cNvPr>
            <p:cNvSpPr/>
            <p:nvPr/>
          </p:nvSpPr>
          <p:spPr>
            <a:xfrm>
              <a:off x="1107587" y="4069080"/>
              <a:ext cx="444355" cy="320898"/>
            </a:xfrm>
            <a:prstGeom prst="flowChartInputOutpu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149" name="図 148" descr="図形 が含まれている画像&#10;&#10;自動的に生成された説明">
              <a:extLst>
                <a:ext uri="{FF2B5EF4-FFF2-40B4-BE49-F238E27FC236}">
                  <a16:creationId xmlns:a16="http://schemas.microsoft.com/office/drawing/2014/main" id="{CE1CD339-5AB1-4847-975A-A18CAF941F69}"/>
                </a:ext>
              </a:extLst>
            </p:cNvPr>
            <p:cNvPicPr>
              <a:picLocks noChangeAspect="1"/>
            </p:cNvPicPr>
            <p:nvPr/>
          </p:nvPicPr>
          <p:blipFill>
            <a:blip r:embed="rId7"/>
            <a:stretch>
              <a:fillRect/>
            </a:stretch>
          </p:blipFill>
          <p:spPr>
            <a:xfrm>
              <a:off x="1083943" y="3983411"/>
              <a:ext cx="468000" cy="468000"/>
            </a:xfrm>
            <a:prstGeom prst="rect">
              <a:avLst/>
            </a:prstGeom>
          </p:spPr>
        </p:pic>
      </p:grpSp>
      <p:grpSp>
        <p:nvGrpSpPr>
          <p:cNvPr id="7" name="グループ化 6">
            <a:extLst>
              <a:ext uri="{FF2B5EF4-FFF2-40B4-BE49-F238E27FC236}">
                <a16:creationId xmlns:a16="http://schemas.microsoft.com/office/drawing/2014/main" id="{EC9896E6-59B8-6D44-92F3-AFF670C46E0D}"/>
              </a:ext>
            </a:extLst>
          </p:cNvPr>
          <p:cNvGrpSpPr/>
          <p:nvPr/>
        </p:nvGrpSpPr>
        <p:grpSpPr>
          <a:xfrm>
            <a:off x="174749" y="4164038"/>
            <a:ext cx="468000" cy="468000"/>
            <a:chOff x="1083943" y="4541955"/>
            <a:chExt cx="468000" cy="468000"/>
          </a:xfrm>
        </p:grpSpPr>
        <p:sp>
          <p:nvSpPr>
            <p:cNvPr id="63" name="正方形/長方形 62">
              <a:extLst>
                <a:ext uri="{FF2B5EF4-FFF2-40B4-BE49-F238E27FC236}">
                  <a16:creationId xmlns:a16="http://schemas.microsoft.com/office/drawing/2014/main" id="{436EBB77-EC01-4D47-B24C-439E5F6F5AB7}"/>
                </a:ext>
              </a:extLst>
            </p:cNvPr>
            <p:cNvSpPr/>
            <p:nvPr/>
          </p:nvSpPr>
          <p:spPr>
            <a:xfrm>
              <a:off x="1129440" y="4640363"/>
              <a:ext cx="407502" cy="270000"/>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144" name="図 143" descr="図形 が含まれている画像&#10;&#10;自動的に生成された説明">
              <a:extLst>
                <a:ext uri="{FF2B5EF4-FFF2-40B4-BE49-F238E27FC236}">
                  <a16:creationId xmlns:a16="http://schemas.microsoft.com/office/drawing/2014/main" id="{7227CD22-E908-3C41-808A-3D1A08BA2175}"/>
                </a:ext>
              </a:extLst>
            </p:cNvPr>
            <p:cNvPicPr>
              <a:picLocks noChangeAspect="1"/>
            </p:cNvPicPr>
            <p:nvPr/>
          </p:nvPicPr>
          <p:blipFill>
            <a:blip r:embed="rId8"/>
            <a:stretch>
              <a:fillRect/>
            </a:stretch>
          </p:blipFill>
          <p:spPr>
            <a:xfrm>
              <a:off x="1083943" y="4541955"/>
              <a:ext cx="468000" cy="468000"/>
            </a:xfrm>
            <a:prstGeom prst="rect">
              <a:avLst/>
            </a:prstGeom>
          </p:spPr>
        </p:pic>
      </p:grpSp>
      <p:grpSp>
        <p:nvGrpSpPr>
          <p:cNvPr id="6" name="グループ化 5">
            <a:extLst>
              <a:ext uri="{FF2B5EF4-FFF2-40B4-BE49-F238E27FC236}">
                <a16:creationId xmlns:a16="http://schemas.microsoft.com/office/drawing/2014/main" id="{21D4AA6E-895A-484C-851F-599ED2B0E48C}"/>
              </a:ext>
            </a:extLst>
          </p:cNvPr>
          <p:cNvGrpSpPr/>
          <p:nvPr/>
        </p:nvGrpSpPr>
        <p:grpSpPr>
          <a:xfrm>
            <a:off x="174749" y="4667291"/>
            <a:ext cx="468000" cy="468000"/>
            <a:chOff x="1083943" y="5100500"/>
            <a:chExt cx="468000" cy="468000"/>
          </a:xfrm>
        </p:grpSpPr>
        <p:sp>
          <p:nvSpPr>
            <p:cNvPr id="64" name="正方形/長方形 63">
              <a:extLst>
                <a:ext uri="{FF2B5EF4-FFF2-40B4-BE49-F238E27FC236}">
                  <a16:creationId xmlns:a16="http://schemas.microsoft.com/office/drawing/2014/main" id="{8CB2199C-E1A1-3B41-9A33-200E743B7C6B}"/>
                </a:ext>
              </a:extLst>
            </p:cNvPr>
            <p:cNvSpPr/>
            <p:nvPr/>
          </p:nvSpPr>
          <p:spPr>
            <a:xfrm>
              <a:off x="1117387" y="5131488"/>
              <a:ext cx="396000" cy="404691"/>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143" name="図 142" descr="図形 が含まれている画像&#10;&#10;自動的に生成された説明">
              <a:extLst>
                <a:ext uri="{FF2B5EF4-FFF2-40B4-BE49-F238E27FC236}">
                  <a16:creationId xmlns:a16="http://schemas.microsoft.com/office/drawing/2014/main" id="{F33BEBDE-CF89-214F-80BD-9997527EB7D9}"/>
                </a:ext>
              </a:extLst>
            </p:cNvPr>
            <p:cNvPicPr>
              <a:picLocks noChangeAspect="1"/>
            </p:cNvPicPr>
            <p:nvPr/>
          </p:nvPicPr>
          <p:blipFill>
            <a:blip r:embed="rId9"/>
            <a:stretch>
              <a:fillRect/>
            </a:stretch>
          </p:blipFill>
          <p:spPr>
            <a:xfrm>
              <a:off x="1083943" y="5100500"/>
              <a:ext cx="468000" cy="468000"/>
            </a:xfrm>
            <a:prstGeom prst="rect">
              <a:avLst/>
            </a:prstGeom>
          </p:spPr>
        </p:pic>
      </p:grpSp>
      <p:pic>
        <p:nvPicPr>
          <p:cNvPr id="115" name="グラフィックス 114" descr="山形の矢印">
            <a:extLst>
              <a:ext uri="{FF2B5EF4-FFF2-40B4-BE49-F238E27FC236}">
                <a16:creationId xmlns:a16="http://schemas.microsoft.com/office/drawing/2014/main" id="{3BF9F477-B9EA-FE43-9F49-A25F8A6D26B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62102" y="3924265"/>
            <a:ext cx="504241" cy="504241"/>
          </a:xfrm>
          <a:prstGeom prst="rect">
            <a:avLst/>
          </a:prstGeom>
        </p:spPr>
      </p:pic>
      <p:grpSp>
        <p:nvGrpSpPr>
          <p:cNvPr id="51" name="グループ化 50">
            <a:extLst>
              <a:ext uri="{FF2B5EF4-FFF2-40B4-BE49-F238E27FC236}">
                <a16:creationId xmlns:a16="http://schemas.microsoft.com/office/drawing/2014/main" id="{F4BBD034-4FDD-2349-A7CE-C1EB4AD541E1}"/>
              </a:ext>
            </a:extLst>
          </p:cNvPr>
          <p:cNvGrpSpPr/>
          <p:nvPr/>
        </p:nvGrpSpPr>
        <p:grpSpPr>
          <a:xfrm>
            <a:off x="5981169" y="2386139"/>
            <a:ext cx="2016000" cy="3240617"/>
            <a:chOff x="6100018" y="2386139"/>
            <a:chExt cx="2016000" cy="3240617"/>
          </a:xfrm>
        </p:grpSpPr>
        <p:sp>
          <p:nvSpPr>
            <p:cNvPr id="120" name="角丸四角形 119">
              <a:extLst>
                <a:ext uri="{FF2B5EF4-FFF2-40B4-BE49-F238E27FC236}">
                  <a16:creationId xmlns:a16="http://schemas.microsoft.com/office/drawing/2014/main" id="{4F036A33-7830-954E-9AD9-8A55D0C42867}"/>
                </a:ext>
              </a:extLst>
            </p:cNvPr>
            <p:cNvSpPr/>
            <p:nvPr/>
          </p:nvSpPr>
          <p:spPr>
            <a:xfrm>
              <a:off x="6100018" y="2386139"/>
              <a:ext cx="2016000" cy="3240617"/>
            </a:xfrm>
            <a:prstGeom prst="roundRect">
              <a:avLst>
                <a:gd name="adj" fmla="val 5338"/>
              </a:avLst>
            </a:prstGeom>
            <a:solidFill>
              <a:schemeClr val="accent1">
                <a:lumMod val="20000"/>
                <a:lumOff val="80000"/>
              </a:schemeClr>
            </a:solidFill>
            <a:ln w="76200"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lang="ja-JP" altLang="en-US" sz="2000" b="1">
                  <a:latin typeface="Meiryo UI" panose="020B0604030504040204" pitchFamily="34" charset="-128"/>
                  <a:ea typeface="Meiryo UI" panose="020B0604030504040204" pitchFamily="34" charset="-128"/>
                </a:rPr>
                <a:t>コンピテンシー</a:t>
              </a:r>
              <a:endParaRPr lang="en-US" altLang="ja-JP" sz="2000" b="1" dirty="0">
                <a:latin typeface="Meiryo UI" panose="020B0604030504040204" pitchFamily="34" charset="-128"/>
                <a:ea typeface="Meiryo UI" panose="020B0604030504040204" pitchFamily="34" charset="-128"/>
              </a:endParaRPr>
            </a:p>
            <a:p>
              <a:pPr algn="ctr"/>
              <a:r>
                <a:rPr lang="ja-JP" altLang="en-US" sz="2000" b="1">
                  <a:latin typeface="Meiryo UI" panose="020B0604030504040204" pitchFamily="34" charset="-128"/>
                  <a:ea typeface="Meiryo UI" panose="020B0604030504040204" pitchFamily="34" charset="-128"/>
                </a:rPr>
                <a:t>生成</a:t>
              </a:r>
            </a:p>
          </p:txBody>
        </p:sp>
        <p:grpSp>
          <p:nvGrpSpPr>
            <p:cNvPr id="48" name="グループ化 47">
              <a:extLst>
                <a:ext uri="{FF2B5EF4-FFF2-40B4-BE49-F238E27FC236}">
                  <a16:creationId xmlns:a16="http://schemas.microsoft.com/office/drawing/2014/main" id="{6B0F9C5F-D29C-4244-B06D-3916933F00A4}"/>
                </a:ext>
              </a:extLst>
            </p:cNvPr>
            <p:cNvGrpSpPr/>
            <p:nvPr/>
          </p:nvGrpSpPr>
          <p:grpSpPr>
            <a:xfrm>
              <a:off x="6201753" y="3487758"/>
              <a:ext cx="1812531" cy="1872113"/>
              <a:chOff x="6246730" y="3487758"/>
              <a:chExt cx="1812531" cy="1872113"/>
            </a:xfrm>
          </p:grpSpPr>
          <p:sp>
            <p:nvSpPr>
              <p:cNvPr id="95" name="正方形/長方形 94">
                <a:extLst>
                  <a:ext uri="{FF2B5EF4-FFF2-40B4-BE49-F238E27FC236}">
                    <a16:creationId xmlns:a16="http://schemas.microsoft.com/office/drawing/2014/main" id="{CC38E9C2-5AA2-EB47-B939-5FBF97822CE9}"/>
                  </a:ext>
                </a:extLst>
              </p:cNvPr>
              <p:cNvSpPr>
                <a:spLocks/>
              </p:cNvSpPr>
              <p:nvPr/>
            </p:nvSpPr>
            <p:spPr>
              <a:xfrm>
                <a:off x="7519261" y="4492287"/>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96" name="正方形/長方形 91">
                <a:extLst>
                  <a:ext uri="{FF2B5EF4-FFF2-40B4-BE49-F238E27FC236}">
                    <a16:creationId xmlns:a16="http://schemas.microsoft.com/office/drawing/2014/main" id="{C6823A55-1078-A04D-9F7F-2E31A1594E0E}"/>
                  </a:ext>
                </a:extLst>
              </p:cNvPr>
              <p:cNvSpPr>
                <a:spLocks/>
              </p:cNvSpPr>
              <p:nvPr/>
            </p:nvSpPr>
            <p:spPr>
              <a:xfrm>
                <a:off x="7494321" y="5035871"/>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97" name="正方形/長方形 96">
                <a:extLst>
                  <a:ext uri="{FF2B5EF4-FFF2-40B4-BE49-F238E27FC236}">
                    <a16:creationId xmlns:a16="http://schemas.microsoft.com/office/drawing/2014/main" id="{BA96D9AB-58CE-0C4B-B6D2-4F434BADC716}"/>
                  </a:ext>
                </a:extLst>
              </p:cNvPr>
              <p:cNvSpPr>
                <a:spLocks/>
              </p:cNvSpPr>
              <p:nvPr/>
            </p:nvSpPr>
            <p:spPr>
              <a:xfrm>
                <a:off x="7504953" y="3948703"/>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endParaRPr lang="ja-JP" altLang="en-US" sz="1050" b="1" dirty="0">
                  <a:solidFill>
                    <a:schemeClr val="bg1"/>
                  </a:solidFill>
                  <a:latin typeface="Meiryo UI" panose="020B0604030504040204" pitchFamily="34" charset="-128"/>
                  <a:ea typeface="Meiryo UI" panose="020B0604030504040204" pitchFamily="34" charset="-128"/>
                </a:endParaRPr>
              </a:p>
            </p:txBody>
          </p:sp>
          <p:sp>
            <p:nvSpPr>
              <p:cNvPr id="111" name="正方形/長方形 110">
                <a:extLst>
                  <a:ext uri="{FF2B5EF4-FFF2-40B4-BE49-F238E27FC236}">
                    <a16:creationId xmlns:a16="http://schemas.microsoft.com/office/drawing/2014/main" id="{A31E632F-E6FE-FC4D-8052-653B35B02A20}"/>
                  </a:ext>
                </a:extLst>
              </p:cNvPr>
              <p:cNvSpPr/>
              <p:nvPr/>
            </p:nvSpPr>
            <p:spPr>
              <a:xfrm>
                <a:off x="6246730" y="3487758"/>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sp>
            <p:nvSpPr>
              <p:cNvPr id="112" name="正方形/長方形 111">
                <a:extLst>
                  <a:ext uri="{FF2B5EF4-FFF2-40B4-BE49-F238E27FC236}">
                    <a16:creationId xmlns:a16="http://schemas.microsoft.com/office/drawing/2014/main" id="{D0BD8DCE-292E-114B-A4E6-71BCE44008CF}"/>
                  </a:ext>
                </a:extLst>
              </p:cNvPr>
              <p:cNvSpPr/>
              <p:nvPr/>
            </p:nvSpPr>
            <p:spPr>
              <a:xfrm>
                <a:off x="6246730" y="3991011"/>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dirty="0">
                  <a:solidFill>
                    <a:schemeClr val="bg1"/>
                  </a:solidFill>
                  <a:latin typeface="Meiryo UI" panose="020B0604030504040204" pitchFamily="34" charset="-128"/>
                  <a:ea typeface="Meiryo UI" panose="020B0604030504040204" pitchFamily="34" charset="-128"/>
                </a:endParaRPr>
              </a:p>
            </p:txBody>
          </p:sp>
          <p:sp>
            <p:nvSpPr>
              <p:cNvPr id="113" name="正方形/長方形 112">
                <a:extLst>
                  <a:ext uri="{FF2B5EF4-FFF2-40B4-BE49-F238E27FC236}">
                    <a16:creationId xmlns:a16="http://schemas.microsoft.com/office/drawing/2014/main" id="{CB8BFCFB-BA52-F545-B15A-05B508EA36F7}"/>
                  </a:ext>
                </a:extLst>
              </p:cNvPr>
              <p:cNvSpPr/>
              <p:nvPr/>
            </p:nvSpPr>
            <p:spPr>
              <a:xfrm>
                <a:off x="6246730" y="4494264"/>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dirty="0">
                  <a:solidFill>
                    <a:schemeClr val="bg1"/>
                  </a:solidFill>
                  <a:latin typeface="Meiryo UI" panose="020B0604030504040204" pitchFamily="34" charset="-128"/>
                  <a:ea typeface="Meiryo UI" panose="020B0604030504040204" pitchFamily="34" charset="-128"/>
                </a:endParaRPr>
              </a:p>
            </p:txBody>
          </p:sp>
          <p:sp>
            <p:nvSpPr>
              <p:cNvPr id="114" name="正方形/長方形 113">
                <a:extLst>
                  <a:ext uri="{FF2B5EF4-FFF2-40B4-BE49-F238E27FC236}">
                    <a16:creationId xmlns:a16="http://schemas.microsoft.com/office/drawing/2014/main" id="{0A6DF8B9-E092-B343-BC89-52B648C0C948}"/>
                  </a:ext>
                </a:extLst>
              </p:cNvPr>
              <p:cNvSpPr/>
              <p:nvPr/>
            </p:nvSpPr>
            <p:spPr>
              <a:xfrm>
                <a:off x="6246730" y="4997517"/>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u="sng" dirty="0">
                  <a:solidFill>
                    <a:schemeClr val="bg1"/>
                  </a:solidFill>
                  <a:latin typeface="Meiryo UI" panose="020B0604030504040204" pitchFamily="34" charset="-128"/>
                  <a:ea typeface="Meiryo UI" panose="020B0604030504040204" pitchFamily="34" charset="-128"/>
                </a:endParaRPr>
              </a:p>
            </p:txBody>
          </p:sp>
          <p:cxnSp>
            <p:nvCxnSpPr>
              <p:cNvPr id="127" name="直線コネクタ 126">
                <a:extLst>
                  <a:ext uri="{FF2B5EF4-FFF2-40B4-BE49-F238E27FC236}">
                    <a16:creationId xmlns:a16="http://schemas.microsoft.com/office/drawing/2014/main" id="{84806DC7-E105-FE4C-AAFB-FE0567989509}"/>
                  </a:ext>
                </a:extLst>
              </p:cNvPr>
              <p:cNvCxnSpPr>
                <a:cxnSpLocks/>
                <a:stCxn id="111" idx="3"/>
                <a:endCxn id="95" idx="1"/>
              </p:cNvCxnSpPr>
              <p:nvPr/>
            </p:nvCxnSpPr>
            <p:spPr>
              <a:xfrm>
                <a:off x="7038730" y="3622758"/>
                <a:ext cx="480531" cy="1031529"/>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30" name="直線コネクタ 129">
                <a:extLst>
                  <a:ext uri="{FF2B5EF4-FFF2-40B4-BE49-F238E27FC236}">
                    <a16:creationId xmlns:a16="http://schemas.microsoft.com/office/drawing/2014/main" id="{9FFA8F25-33ED-8F41-8BE7-FAB3E9AABF53}"/>
                  </a:ext>
                </a:extLst>
              </p:cNvPr>
              <p:cNvCxnSpPr>
                <a:cxnSpLocks/>
                <a:stCxn id="112" idx="3"/>
                <a:endCxn id="97" idx="1"/>
              </p:cNvCxnSpPr>
              <p:nvPr/>
            </p:nvCxnSpPr>
            <p:spPr>
              <a:xfrm flipV="1">
                <a:off x="7038730" y="4110703"/>
                <a:ext cx="466223" cy="15308"/>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38" name="直線コネクタ 137">
                <a:extLst>
                  <a:ext uri="{FF2B5EF4-FFF2-40B4-BE49-F238E27FC236}">
                    <a16:creationId xmlns:a16="http://schemas.microsoft.com/office/drawing/2014/main" id="{7B721C3D-BF89-4E43-873D-27F6C22B4FAD}"/>
                  </a:ext>
                </a:extLst>
              </p:cNvPr>
              <p:cNvCxnSpPr>
                <a:cxnSpLocks/>
                <a:stCxn id="113" idx="3"/>
                <a:endCxn id="97" idx="1"/>
              </p:cNvCxnSpPr>
              <p:nvPr/>
            </p:nvCxnSpPr>
            <p:spPr>
              <a:xfrm flipV="1">
                <a:off x="7038730" y="4110703"/>
                <a:ext cx="466223" cy="518561"/>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39" name="直線コネクタ 138">
                <a:extLst>
                  <a:ext uri="{FF2B5EF4-FFF2-40B4-BE49-F238E27FC236}">
                    <a16:creationId xmlns:a16="http://schemas.microsoft.com/office/drawing/2014/main" id="{E78CF5F4-08A1-4740-8570-17C22D615FBB}"/>
                  </a:ext>
                </a:extLst>
              </p:cNvPr>
              <p:cNvCxnSpPr>
                <a:cxnSpLocks/>
                <a:stCxn id="113" idx="3"/>
                <a:endCxn id="96" idx="1"/>
              </p:cNvCxnSpPr>
              <p:nvPr/>
            </p:nvCxnSpPr>
            <p:spPr>
              <a:xfrm>
                <a:off x="7038730" y="4629264"/>
                <a:ext cx="455591" cy="568607"/>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41" name="直線コネクタ 140">
                <a:extLst>
                  <a:ext uri="{FF2B5EF4-FFF2-40B4-BE49-F238E27FC236}">
                    <a16:creationId xmlns:a16="http://schemas.microsoft.com/office/drawing/2014/main" id="{AE3498FF-A802-F74D-81D1-D58844D0C81F}"/>
                  </a:ext>
                </a:extLst>
              </p:cNvPr>
              <p:cNvCxnSpPr>
                <a:cxnSpLocks/>
                <a:stCxn id="114" idx="3"/>
                <a:endCxn id="95" idx="1"/>
              </p:cNvCxnSpPr>
              <p:nvPr/>
            </p:nvCxnSpPr>
            <p:spPr>
              <a:xfrm flipV="1">
                <a:off x="7038730" y="4654287"/>
                <a:ext cx="480531" cy="478230"/>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grpSp>
      </p:grpSp>
      <p:grpSp>
        <p:nvGrpSpPr>
          <p:cNvPr id="52" name="グループ化 51">
            <a:extLst>
              <a:ext uri="{FF2B5EF4-FFF2-40B4-BE49-F238E27FC236}">
                <a16:creationId xmlns:a16="http://schemas.microsoft.com/office/drawing/2014/main" id="{647E5EE3-569D-B84A-A4BC-291A84D43310}"/>
              </a:ext>
            </a:extLst>
          </p:cNvPr>
          <p:cNvGrpSpPr/>
          <p:nvPr/>
        </p:nvGrpSpPr>
        <p:grpSpPr>
          <a:xfrm>
            <a:off x="8561670" y="2386139"/>
            <a:ext cx="2395093" cy="3240617"/>
            <a:chOff x="8586174" y="2386139"/>
            <a:chExt cx="2395093" cy="3240617"/>
          </a:xfrm>
        </p:grpSpPr>
        <p:sp>
          <p:nvSpPr>
            <p:cNvPr id="121" name="角丸四角形 120">
              <a:extLst>
                <a:ext uri="{FF2B5EF4-FFF2-40B4-BE49-F238E27FC236}">
                  <a16:creationId xmlns:a16="http://schemas.microsoft.com/office/drawing/2014/main" id="{E9128E4A-58C2-424D-BF97-4F86F991286E}"/>
                </a:ext>
              </a:extLst>
            </p:cNvPr>
            <p:cNvSpPr/>
            <p:nvPr/>
          </p:nvSpPr>
          <p:spPr>
            <a:xfrm>
              <a:off x="8586174" y="2386139"/>
              <a:ext cx="2395093" cy="3240617"/>
            </a:xfrm>
            <a:prstGeom prst="roundRect">
              <a:avLst>
                <a:gd name="adj" fmla="val 4562"/>
              </a:avLst>
            </a:prstGeom>
            <a:solidFill>
              <a:schemeClr val="accent1">
                <a:lumMod val="20000"/>
                <a:lumOff val="80000"/>
              </a:schemeClr>
            </a:solidFill>
            <a:ln w="76200"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lang="ja-JP" altLang="en-US" sz="2000" b="1">
                  <a:latin typeface="Meiryo UI" panose="020B0604030504040204" pitchFamily="34" charset="-128"/>
                  <a:ea typeface="Meiryo UI" panose="020B0604030504040204" pitchFamily="34" charset="-128"/>
                </a:rPr>
                <a:t>学習者に会わせて</a:t>
              </a:r>
              <a:br>
                <a:rPr lang="en-US" altLang="ja-JP" sz="2000" b="1" dirty="0">
                  <a:latin typeface="Meiryo UI" panose="020B0604030504040204" pitchFamily="34" charset="-128"/>
                  <a:ea typeface="Meiryo UI" panose="020B0604030504040204" pitchFamily="34" charset="-128"/>
                </a:rPr>
              </a:br>
              <a:r>
                <a:rPr lang="ja-JP" altLang="en-US" sz="2000" b="1">
                  <a:latin typeface="Meiryo UI" panose="020B0604030504040204" pitchFamily="34" charset="-128"/>
                  <a:ea typeface="Meiryo UI" panose="020B0604030504040204" pitchFamily="34" charset="-128"/>
                </a:rPr>
                <a:t>体系化</a:t>
              </a:r>
              <a:endParaRPr lang="en-US" altLang="ja-JP" sz="2000" b="1" dirty="0">
                <a:latin typeface="Meiryo UI" panose="020B0604030504040204" pitchFamily="34" charset="-128"/>
                <a:ea typeface="Meiryo UI" panose="020B0604030504040204" pitchFamily="34" charset="-128"/>
              </a:endParaRPr>
            </a:p>
          </p:txBody>
        </p:sp>
        <p:sp>
          <p:nvSpPr>
            <p:cNvPr id="320" name="正方形/長方形 319">
              <a:extLst>
                <a:ext uri="{FF2B5EF4-FFF2-40B4-BE49-F238E27FC236}">
                  <a16:creationId xmlns:a16="http://schemas.microsoft.com/office/drawing/2014/main" id="{8C3F2B2D-6827-754D-A009-1E7654B0593D}"/>
                </a:ext>
              </a:extLst>
            </p:cNvPr>
            <p:cNvSpPr>
              <a:spLocks/>
            </p:cNvSpPr>
            <p:nvPr/>
          </p:nvSpPr>
          <p:spPr>
            <a:xfrm>
              <a:off x="9255123" y="4162320"/>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332" name="正方形/長方形 91">
              <a:extLst>
                <a:ext uri="{FF2B5EF4-FFF2-40B4-BE49-F238E27FC236}">
                  <a16:creationId xmlns:a16="http://schemas.microsoft.com/office/drawing/2014/main" id="{3AAD93DE-00CC-6B4A-A827-281A09D2C1C8}"/>
                </a:ext>
              </a:extLst>
            </p:cNvPr>
            <p:cNvSpPr>
              <a:spLocks/>
            </p:cNvSpPr>
            <p:nvPr/>
          </p:nvSpPr>
          <p:spPr>
            <a:xfrm>
              <a:off x="9230183" y="4767505"/>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334" name="正方形/長方形 93">
              <a:extLst>
                <a:ext uri="{FF2B5EF4-FFF2-40B4-BE49-F238E27FC236}">
                  <a16:creationId xmlns:a16="http://schemas.microsoft.com/office/drawing/2014/main" id="{8D8C5E60-2E38-FA43-8781-489F7117DF7A}"/>
                </a:ext>
              </a:extLst>
            </p:cNvPr>
            <p:cNvSpPr>
              <a:spLocks/>
            </p:cNvSpPr>
            <p:nvPr/>
          </p:nvSpPr>
          <p:spPr>
            <a:xfrm>
              <a:off x="10065680" y="4704250"/>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sp>
          <p:nvSpPr>
            <p:cNvPr id="335" name="正方形/長方形 93">
              <a:extLst>
                <a:ext uri="{FF2B5EF4-FFF2-40B4-BE49-F238E27FC236}">
                  <a16:creationId xmlns:a16="http://schemas.microsoft.com/office/drawing/2014/main" id="{3CC8D82C-A601-3642-971D-55F06936B843}"/>
                </a:ext>
              </a:extLst>
            </p:cNvPr>
            <p:cNvSpPr>
              <a:spLocks/>
            </p:cNvSpPr>
            <p:nvPr/>
          </p:nvSpPr>
          <p:spPr>
            <a:xfrm>
              <a:off x="10065680" y="3401296"/>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cxnSp>
          <p:nvCxnSpPr>
            <p:cNvPr id="336" name="直線コネクタ 51">
              <a:extLst>
                <a:ext uri="{FF2B5EF4-FFF2-40B4-BE49-F238E27FC236}">
                  <a16:creationId xmlns:a16="http://schemas.microsoft.com/office/drawing/2014/main" id="{8F101F5A-D277-DC44-B214-39A45FEE09FA}"/>
                </a:ext>
              </a:extLst>
            </p:cNvPr>
            <p:cNvCxnSpPr>
              <a:cxnSpLocks/>
              <a:stCxn id="146" idx="2"/>
              <a:endCxn id="332" idx="1"/>
            </p:cNvCxnSpPr>
            <p:nvPr/>
          </p:nvCxnSpPr>
          <p:spPr>
            <a:xfrm rot="16200000" flipH="1">
              <a:off x="8482035" y="4181356"/>
              <a:ext cx="1345215" cy="151082"/>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7" name="直線コネクタ 51">
              <a:extLst>
                <a:ext uri="{FF2B5EF4-FFF2-40B4-BE49-F238E27FC236}">
                  <a16:creationId xmlns:a16="http://schemas.microsoft.com/office/drawing/2014/main" id="{065CC2B1-0D73-1F4C-9157-89C10F350FB5}"/>
                </a:ext>
              </a:extLst>
            </p:cNvPr>
            <p:cNvCxnSpPr>
              <a:cxnSpLocks/>
              <a:stCxn id="332" idx="3"/>
              <a:endCxn id="334" idx="1"/>
            </p:cNvCxnSpPr>
            <p:nvPr/>
          </p:nvCxnSpPr>
          <p:spPr>
            <a:xfrm flipV="1">
              <a:off x="9770183" y="4830250"/>
              <a:ext cx="295497" cy="99255"/>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9" name="直線コネクタ 51">
              <a:extLst>
                <a:ext uri="{FF2B5EF4-FFF2-40B4-BE49-F238E27FC236}">
                  <a16:creationId xmlns:a16="http://schemas.microsoft.com/office/drawing/2014/main" id="{AA0EFB99-AB9A-1346-B71D-F1B8152A7C68}"/>
                </a:ext>
              </a:extLst>
            </p:cNvPr>
            <p:cNvCxnSpPr>
              <a:cxnSpLocks/>
              <a:stCxn id="146" idx="2"/>
              <a:endCxn id="320" idx="1"/>
            </p:cNvCxnSpPr>
            <p:nvPr/>
          </p:nvCxnSpPr>
          <p:spPr>
            <a:xfrm rot="16200000" flipH="1">
              <a:off x="8797097" y="3866294"/>
              <a:ext cx="740030" cy="176022"/>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0" name="直線コネクタ 51">
              <a:extLst>
                <a:ext uri="{FF2B5EF4-FFF2-40B4-BE49-F238E27FC236}">
                  <a16:creationId xmlns:a16="http://schemas.microsoft.com/office/drawing/2014/main" id="{45D1139C-F9C0-1845-B88D-F4AF0184340D}"/>
                </a:ext>
              </a:extLst>
            </p:cNvPr>
            <p:cNvCxnSpPr>
              <a:cxnSpLocks/>
              <a:stCxn id="356" idx="3"/>
              <a:endCxn id="335" idx="1"/>
            </p:cNvCxnSpPr>
            <p:nvPr/>
          </p:nvCxnSpPr>
          <p:spPr>
            <a:xfrm flipV="1">
              <a:off x="9780815" y="3527296"/>
              <a:ext cx="284865" cy="315041"/>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44" name="正方形/長方形 343">
              <a:extLst>
                <a:ext uri="{FF2B5EF4-FFF2-40B4-BE49-F238E27FC236}">
                  <a16:creationId xmlns:a16="http://schemas.microsoft.com/office/drawing/2014/main" id="{62FFE087-E6E2-6C45-BA44-DEBBFC8D960D}"/>
                </a:ext>
              </a:extLst>
            </p:cNvPr>
            <p:cNvSpPr>
              <a:spLocks/>
            </p:cNvSpPr>
            <p:nvPr/>
          </p:nvSpPr>
          <p:spPr>
            <a:xfrm>
              <a:off x="10065680" y="4045120"/>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sp>
          <p:nvSpPr>
            <p:cNvPr id="345" name="正方形/長方形 344">
              <a:extLst>
                <a:ext uri="{FF2B5EF4-FFF2-40B4-BE49-F238E27FC236}">
                  <a16:creationId xmlns:a16="http://schemas.microsoft.com/office/drawing/2014/main" id="{34FD536C-E804-484D-8AAA-5042E01FF57C}"/>
                </a:ext>
              </a:extLst>
            </p:cNvPr>
            <p:cNvSpPr>
              <a:spLocks/>
            </p:cNvSpPr>
            <p:nvPr/>
          </p:nvSpPr>
          <p:spPr>
            <a:xfrm>
              <a:off x="10065680" y="4343252"/>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cxnSp>
          <p:nvCxnSpPr>
            <p:cNvPr id="346" name="直線コネクタ 51">
              <a:extLst>
                <a:ext uri="{FF2B5EF4-FFF2-40B4-BE49-F238E27FC236}">
                  <a16:creationId xmlns:a16="http://schemas.microsoft.com/office/drawing/2014/main" id="{69F00436-61C3-0349-A056-A6583CB85C34}"/>
                </a:ext>
              </a:extLst>
            </p:cNvPr>
            <p:cNvCxnSpPr>
              <a:cxnSpLocks/>
              <a:stCxn id="320" idx="3"/>
              <a:endCxn id="344" idx="1"/>
            </p:cNvCxnSpPr>
            <p:nvPr/>
          </p:nvCxnSpPr>
          <p:spPr>
            <a:xfrm flipV="1">
              <a:off x="9795123" y="4171120"/>
              <a:ext cx="270557" cy="153200"/>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7" name="直線コネクタ 51">
              <a:extLst>
                <a:ext uri="{FF2B5EF4-FFF2-40B4-BE49-F238E27FC236}">
                  <a16:creationId xmlns:a16="http://schemas.microsoft.com/office/drawing/2014/main" id="{99C0C134-F4D6-404F-8EEE-4B079A23A760}"/>
                </a:ext>
              </a:extLst>
            </p:cNvPr>
            <p:cNvCxnSpPr>
              <a:cxnSpLocks/>
              <a:stCxn id="320" idx="3"/>
              <a:endCxn id="345" idx="1"/>
            </p:cNvCxnSpPr>
            <p:nvPr/>
          </p:nvCxnSpPr>
          <p:spPr>
            <a:xfrm>
              <a:off x="9795123" y="4324320"/>
              <a:ext cx="270557" cy="144932"/>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48" name="正方形/長方形 93">
              <a:extLst>
                <a:ext uri="{FF2B5EF4-FFF2-40B4-BE49-F238E27FC236}">
                  <a16:creationId xmlns:a16="http://schemas.microsoft.com/office/drawing/2014/main" id="{AAEBCC65-CFCE-524F-9F90-4D0FC65C0698}"/>
                </a:ext>
              </a:extLst>
            </p:cNvPr>
            <p:cNvSpPr>
              <a:spLocks/>
            </p:cNvSpPr>
            <p:nvPr/>
          </p:nvSpPr>
          <p:spPr>
            <a:xfrm>
              <a:off x="10065680" y="3689296"/>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cxnSp>
          <p:nvCxnSpPr>
            <p:cNvPr id="349" name="直線コネクタ 51">
              <a:extLst>
                <a:ext uri="{FF2B5EF4-FFF2-40B4-BE49-F238E27FC236}">
                  <a16:creationId xmlns:a16="http://schemas.microsoft.com/office/drawing/2014/main" id="{5E4C72F9-1EEC-FD4C-9964-DE6F08D3BADB}"/>
                </a:ext>
              </a:extLst>
            </p:cNvPr>
            <p:cNvCxnSpPr>
              <a:cxnSpLocks/>
              <a:stCxn id="356" idx="3"/>
              <a:endCxn id="348" idx="1"/>
            </p:cNvCxnSpPr>
            <p:nvPr/>
          </p:nvCxnSpPr>
          <p:spPr>
            <a:xfrm flipV="1">
              <a:off x="9780815" y="3815296"/>
              <a:ext cx="284865" cy="27041"/>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0" name="直線コネクタ 51">
              <a:extLst>
                <a:ext uri="{FF2B5EF4-FFF2-40B4-BE49-F238E27FC236}">
                  <a16:creationId xmlns:a16="http://schemas.microsoft.com/office/drawing/2014/main" id="{28BADE88-C4DC-854F-982E-4F2751300EC1}"/>
                </a:ext>
              </a:extLst>
            </p:cNvPr>
            <p:cNvCxnSpPr>
              <a:cxnSpLocks/>
              <a:stCxn id="146" idx="2"/>
              <a:endCxn id="356" idx="1"/>
            </p:cNvCxnSpPr>
            <p:nvPr/>
          </p:nvCxnSpPr>
          <p:spPr>
            <a:xfrm rot="16200000" flipH="1">
              <a:off x="9030935" y="3632456"/>
              <a:ext cx="258047" cy="161714"/>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52" name="正方形/長方形 93">
              <a:extLst>
                <a:ext uri="{FF2B5EF4-FFF2-40B4-BE49-F238E27FC236}">
                  <a16:creationId xmlns:a16="http://schemas.microsoft.com/office/drawing/2014/main" id="{20446A8E-7482-3642-85BF-658A4D78B19D}"/>
                </a:ext>
              </a:extLst>
            </p:cNvPr>
            <p:cNvSpPr>
              <a:spLocks/>
            </p:cNvSpPr>
            <p:nvPr/>
          </p:nvSpPr>
          <p:spPr>
            <a:xfrm>
              <a:off x="10065680" y="5003781"/>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sp>
          <p:nvSpPr>
            <p:cNvPr id="353" name="正方形/長方形 93">
              <a:extLst>
                <a:ext uri="{FF2B5EF4-FFF2-40B4-BE49-F238E27FC236}">
                  <a16:creationId xmlns:a16="http://schemas.microsoft.com/office/drawing/2014/main" id="{87F6D566-6038-FF44-A9FE-9218F3D4EE62}"/>
                </a:ext>
              </a:extLst>
            </p:cNvPr>
            <p:cNvSpPr>
              <a:spLocks/>
            </p:cNvSpPr>
            <p:nvPr/>
          </p:nvSpPr>
          <p:spPr>
            <a:xfrm>
              <a:off x="10065680" y="5291781"/>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cxnSp>
          <p:nvCxnSpPr>
            <p:cNvPr id="354" name="直線コネクタ 51">
              <a:extLst>
                <a:ext uri="{FF2B5EF4-FFF2-40B4-BE49-F238E27FC236}">
                  <a16:creationId xmlns:a16="http://schemas.microsoft.com/office/drawing/2014/main" id="{84700DEE-DD8F-2349-A16C-0FC63136CC26}"/>
                </a:ext>
              </a:extLst>
            </p:cNvPr>
            <p:cNvCxnSpPr>
              <a:cxnSpLocks/>
              <a:stCxn id="332" idx="3"/>
              <a:endCxn id="352" idx="1"/>
            </p:cNvCxnSpPr>
            <p:nvPr/>
          </p:nvCxnSpPr>
          <p:spPr>
            <a:xfrm>
              <a:off x="9770183" y="4929505"/>
              <a:ext cx="295497" cy="200276"/>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5" name="直線コネクタ 51">
              <a:extLst>
                <a:ext uri="{FF2B5EF4-FFF2-40B4-BE49-F238E27FC236}">
                  <a16:creationId xmlns:a16="http://schemas.microsoft.com/office/drawing/2014/main" id="{D9D9F5AE-1956-D04D-B02F-CA3E63CC526B}"/>
                </a:ext>
              </a:extLst>
            </p:cNvPr>
            <p:cNvCxnSpPr>
              <a:cxnSpLocks/>
              <a:stCxn id="332" idx="3"/>
              <a:endCxn id="353" idx="1"/>
            </p:cNvCxnSpPr>
            <p:nvPr/>
          </p:nvCxnSpPr>
          <p:spPr>
            <a:xfrm>
              <a:off x="9770183" y="4929505"/>
              <a:ext cx="295497" cy="488276"/>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56" name="正方形/長方形 355">
              <a:extLst>
                <a:ext uri="{FF2B5EF4-FFF2-40B4-BE49-F238E27FC236}">
                  <a16:creationId xmlns:a16="http://schemas.microsoft.com/office/drawing/2014/main" id="{5C8BD0B1-D8BD-9944-A3FA-F989902AF6EB}"/>
                </a:ext>
              </a:extLst>
            </p:cNvPr>
            <p:cNvSpPr>
              <a:spLocks/>
            </p:cNvSpPr>
            <p:nvPr/>
          </p:nvSpPr>
          <p:spPr>
            <a:xfrm>
              <a:off x="9240815" y="3680337"/>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endParaRPr lang="ja-JP" altLang="en-US" sz="1050" b="1" dirty="0">
                <a:solidFill>
                  <a:schemeClr val="bg1"/>
                </a:solidFill>
                <a:latin typeface="Meiryo UI" panose="020B0604030504040204" pitchFamily="34" charset="-128"/>
                <a:ea typeface="Meiryo UI" panose="020B0604030504040204" pitchFamily="34" charset="-128"/>
              </a:endParaRPr>
            </a:p>
          </p:txBody>
        </p:sp>
        <p:sp>
          <p:nvSpPr>
            <p:cNvPr id="146" name="正方形/長方形 92">
              <a:extLst>
                <a:ext uri="{FF2B5EF4-FFF2-40B4-BE49-F238E27FC236}">
                  <a16:creationId xmlns:a16="http://schemas.microsoft.com/office/drawing/2014/main" id="{01FA93A5-6EE5-2741-B120-4955EF2D0840}"/>
                </a:ext>
              </a:extLst>
            </p:cNvPr>
            <p:cNvSpPr/>
            <p:nvPr/>
          </p:nvSpPr>
          <p:spPr>
            <a:xfrm>
              <a:off x="8688629" y="3248876"/>
              <a:ext cx="780943" cy="335414"/>
            </a:xfrm>
            <a:prstGeom prst="roundRect">
              <a:avLst>
                <a:gd name="adj" fmla="val 50000"/>
              </a:avLst>
            </a:prstGeom>
            <a:solidFill>
              <a:schemeClr val="tx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28800" tIns="34290" rIns="27000" bIns="34290" numCol="1" spcCol="0" rtlCol="0" fromWordArt="0" anchor="ctr" anchorCtr="0" forceAA="0" compatLnSpc="1">
              <a:prstTxWarp prst="textNoShape">
                <a:avLst/>
              </a:prstTxWarp>
              <a:noAutofit/>
            </a:bodyPr>
            <a:lstStyle/>
            <a:p>
              <a:pPr algn="ctr"/>
              <a:r>
                <a:rPr lang="en-US" altLang="ja-JP" sz="1100" b="1" dirty="0">
                  <a:solidFill>
                    <a:schemeClr val="bg1"/>
                  </a:solidFill>
                  <a:latin typeface="Meiryo UI" panose="020B0604030504040204" pitchFamily="34" charset="-128"/>
                  <a:ea typeface="Meiryo UI" panose="020B0604030504040204" pitchFamily="34" charset="-128"/>
                </a:rPr>
                <a:t>CBE</a:t>
              </a:r>
              <a:endParaRPr lang="ja-JP" altLang="en-US" sz="1100" b="1">
                <a:solidFill>
                  <a:schemeClr val="bg1"/>
                </a:solidFill>
                <a:latin typeface="Meiryo UI" panose="020B0604030504040204" pitchFamily="34" charset="-128"/>
                <a:ea typeface="Meiryo UI" panose="020B0604030504040204" pitchFamily="34" charset="-128"/>
              </a:endParaRPr>
            </a:p>
          </p:txBody>
        </p:sp>
      </p:grpSp>
      <p:sp>
        <p:nvSpPr>
          <p:cNvPr id="188" name="正方形/長方形 92">
            <a:extLst>
              <a:ext uri="{FF2B5EF4-FFF2-40B4-BE49-F238E27FC236}">
                <a16:creationId xmlns:a16="http://schemas.microsoft.com/office/drawing/2014/main" id="{E1140CB9-1E55-344B-A5E3-491F085BF1FB}"/>
              </a:ext>
            </a:extLst>
          </p:cNvPr>
          <p:cNvSpPr/>
          <p:nvPr/>
        </p:nvSpPr>
        <p:spPr>
          <a:xfrm>
            <a:off x="12788072" y="3048924"/>
            <a:ext cx="1037846" cy="335414"/>
          </a:xfrm>
          <a:prstGeom prst="roundRect">
            <a:avLst>
              <a:gd name="adj" fmla="val 50000"/>
            </a:avLst>
          </a:prstGeom>
          <a:solidFill>
            <a:schemeClr val="tx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28800" tIns="34290" rIns="27000" bIns="34290" numCol="1" spcCol="0" rtlCol="0" fromWordArt="0" anchor="ctr" anchorCtr="0" forceAA="0" compatLnSpc="1">
            <a:prstTxWarp prst="textNoShape">
              <a:avLst/>
            </a:prstTxWarp>
            <a:noAutofit/>
          </a:bodyPr>
          <a:lstStyle/>
          <a:p>
            <a:pPr algn="ctr"/>
            <a:r>
              <a:rPr lang="ja-JP" altLang="en-US" sz="1100" b="1">
                <a:solidFill>
                  <a:schemeClr val="bg1"/>
                </a:solidFill>
                <a:latin typeface="Meiryo UI" panose="020B0604030504040204" pitchFamily="34" charset="-128"/>
                <a:ea typeface="Meiryo UI" panose="020B0604030504040204" pitchFamily="34" charset="-128"/>
              </a:rPr>
              <a:t>パーソナライズ</a:t>
            </a:r>
          </a:p>
        </p:txBody>
      </p:sp>
      <p:pic>
        <p:nvPicPr>
          <p:cNvPr id="81" name="グラフィックス 80" descr="山形の矢印">
            <a:extLst>
              <a:ext uri="{FF2B5EF4-FFF2-40B4-BE49-F238E27FC236}">
                <a16:creationId xmlns:a16="http://schemas.microsoft.com/office/drawing/2014/main" id="{8B84A38E-A8A5-CD48-A433-ED202F600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1601" y="3924265"/>
            <a:ext cx="504241" cy="504241"/>
          </a:xfrm>
          <a:prstGeom prst="rect">
            <a:avLst/>
          </a:prstGeom>
        </p:spPr>
      </p:pic>
      <p:pic>
        <p:nvPicPr>
          <p:cNvPr id="82" name="グラフィックス 81" descr="山形の矢印">
            <a:extLst>
              <a:ext uri="{FF2B5EF4-FFF2-40B4-BE49-F238E27FC236}">
                <a16:creationId xmlns:a16="http://schemas.microsoft.com/office/drawing/2014/main" id="{25B9E13E-D10B-1442-B6A3-9EF62300DD0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46798" y="3924265"/>
            <a:ext cx="504241" cy="504241"/>
          </a:xfrm>
          <a:prstGeom prst="rect">
            <a:avLst/>
          </a:prstGeom>
        </p:spPr>
      </p:pic>
      <p:grpSp>
        <p:nvGrpSpPr>
          <p:cNvPr id="49" name="グループ化 48">
            <a:extLst>
              <a:ext uri="{FF2B5EF4-FFF2-40B4-BE49-F238E27FC236}">
                <a16:creationId xmlns:a16="http://schemas.microsoft.com/office/drawing/2014/main" id="{7070C9DF-327A-3047-B34E-7C54AD05DBE5}"/>
              </a:ext>
            </a:extLst>
          </p:cNvPr>
          <p:cNvGrpSpPr/>
          <p:nvPr/>
        </p:nvGrpSpPr>
        <p:grpSpPr>
          <a:xfrm>
            <a:off x="1215972" y="2386139"/>
            <a:ext cx="2016000" cy="3608870"/>
            <a:chOff x="1369697" y="2386139"/>
            <a:chExt cx="2016000" cy="3608870"/>
          </a:xfrm>
        </p:grpSpPr>
        <p:sp>
          <p:nvSpPr>
            <p:cNvPr id="36" name="下矢印 35">
              <a:extLst>
                <a:ext uri="{FF2B5EF4-FFF2-40B4-BE49-F238E27FC236}">
                  <a16:creationId xmlns:a16="http://schemas.microsoft.com/office/drawing/2014/main" id="{25213749-DB0B-9348-A5D0-0D9C6D91EF3B}"/>
                </a:ext>
              </a:extLst>
            </p:cNvPr>
            <p:cNvSpPr/>
            <p:nvPr/>
          </p:nvSpPr>
          <p:spPr>
            <a:xfrm>
              <a:off x="1981697" y="5521591"/>
              <a:ext cx="792000" cy="473418"/>
            </a:xfrm>
            <a:prstGeom prst="downArrow">
              <a:avLst/>
            </a:prstGeom>
            <a:solidFill>
              <a:schemeClr val="accent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131" name="角丸四角形 130">
              <a:extLst>
                <a:ext uri="{FF2B5EF4-FFF2-40B4-BE49-F238E27FC236}">
                  <a16:creationId xmlns:a16="http://schemas.microsoft.com/office/drawing/2014/main" id="{028F2719-4B71-F04E-A8C8-5EF776F38714}"/>
                </a:ext>
              </a:extLst>
            </p:cNvPr>
            <p:cNvSpPr/>
            <p:nvPr/>
          </p:nvSpPr>
          <p:spPr>
            <a:xfrm>
              <a:off x="1369697" y="2386139"/>
              <a:ext cx="2016000" cy="3240617"/>
            </a:xfrm>
            <a:prstGeom prst="roundRect">
              <a:avLst>
                <a:gd name="adj" fmla="val 8333"/>
              </a:avLst>
            </a:prstGeom>
            <a:solidFill>
              <a:schemeClr val="accent1">
                <a:lumMod val="20000"/>
                <a:lumOff val="80000"/>
              </a:schemeClr>
            </a:solidFill>
            <a:ln w="76200"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lang="en-US" altLang="ja-JP" sz="2000" b="1" dirty="0">
                  <a:latin typeface="Meiryo UI" panose="020B0604030504040204" pitchFamily="34" charset="-128"/>
                  <a:ea typeface="Meiryo UI" panose="020B0604030504040204" pitchFamily="34" charset="-128"/>
                </a:rPr>
                <a:t>OER</a:t>
              </a:r>
              <a:r>
                <a:rPr lang="ja-JP" altLang="en-US" sz="2000" b="1">
                  <a:latin typeface="Meiryo UI" panose="020B0604030504040204" pitchFamily="34" charset="-128"/>
                  <a:ea typeface="Meiryo UI" panose="020B0604030504040204" pitchFamily="34" charset="-128"/>
                </a:rPr>
                <a:t>を</a:t>
              </a:r>
              <a:endParaRPr lang="en-US" altLang="ja-JP" sz="2000" b="1" dirty="0">
                <a:latin typeface="Meiryo UI" panose="020B0604030504040204" pitchFamily="34" charset="-128"/>
                <a:ea typeface="Meiryo UI" panose="020B0604030504040204" pitchFamily="34" charset="-128"/>
              </a:endParaRPr>
            </a:p>
            <a:p>
              <a:pPr algn="ctr"/>
              <a:r>
                <a:rPr lang="ja-JP" altLang="en-US" sz="2000" b="1">
                  <a:latin typeface="Meiryo UI" panose="020B0604030504040204" pitchFamily="34" charset="-128"/>
                  <a:ea typeface="Meiryo UI" panose="020B0604030504040204" pitchFamily="34" charset="-128"/>
                </a:rPr>
                <a:t>グラフ構造化</a:t>
              </a:r>
              <a:endParaRPr lang="en-US" altLang="ja-JP" sz="2000" b="1" dirty="0">
                <a:latin typeface="Meiryo UI" panose="020B0604030504040204" pitchFamily="34" charset="-128"/>
                <a:ea typeface="Meiryo UI" panose="020B0604030504040204" pitchFamily="34" charset="-128"/>
              </a:endParaRPr>
            </a:p>
          </p:txBody>
        </p:sp>
        <p:grpSp>
          <p:nvGrpSpPr>
            <p:cNvPr id="38" name="グループ化 37">
              <a:extLst>
                <a:ext uri="{FF2B5EF4-FFF2-40B4-BE49-F238E27FC236}">
                  <a16:creationId xmlns:a16="http://schemas.microsoft.com/office/drawing/2014/main" id="{FB3D02F7-997B-CF49-A8CE-40DAD6BB6BC2}"/>
                </a:ext>
              </a:extLst>
            </p:cNvPr>
            <p:cNvGrpSpPr/>
            <p:nvPr/>
          </p:nvGrpSpPr>
          <p:grpSpPr>
            <a:xfrm>
              <a:off x="1471432" y="3314289"/>
              <a:ext cx="1812531" cy="2191634"/>
              <a:chOff x="1450997" y="3314289"/>
              <a:chExt cx="1812531" cy="2191634"/>
            </a:xfrm>
          </p:grpSpPr>
          <p:sp>
            <p:nvSpPr>
              <p:cNvPr id="101" name="正方形/長方形 100">
                <a:extLst>
                  <a:ext uri="{FF2B5EF4-FFF2-40B4-BE49-F238E27FC236}">
                    <a16:creationId xmlns:a16="http://schemas.microsoft.com/office/drawing/2014/main" id="{5677D4E0-9A05-3F4E-BD24-AC661F015217}"/>
                  </a:ext>
                </a:extLst>
              </p:cNvPr>
              <p:cNvSpPr>
                <a:spLocks/>
              </p:cNvSpPr>
              <p:nvPr/>
            </p:nvSpPr>
            <p:spPr>
              <a:xfrm>
                <a:off x="2568548" y="4318818"/>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p>
            </p:txBody>
          </p:sp>
          <p:sp>
            <p:nvSpPr>
              <p:cNvPr id="102" name="正方形/長方形 91">
                <a:extLst>
                  <a:ext uri="{FF2B5EF4-FFF2-40B4-BE49-F238E27FC236}">
                    <a16:creationId xmlns:a16="http://schemas.microsoft.com/office/drawing/2014/main" id="{C73A2E92-ED08-E147-BA84-93AF58A4255A}"/>
                  </a:ext>
                </a:extLst>
              </p:cNvPr>
              <p:cNvSpPr>
                <a:spLocks/>
              </p:cNvSpPr>
              <p:nvPr/>
            </p:nvSpPr>
            <p:spPr>
              <a:xfrm>
                <a:off x="2543608" y="4862402"/>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p>
            </p:txBody>
          </p:sp>
          <p:sp>
            <p:nvSpPr>
              <p:cNvPr id="103" name="正方形/長方形 102">
                <a:extLst>
                  <a:ext uri="{FF2B5EF4-FFF2-40B4-BE49-F238E27FC236}">
                    <a16:creationId xmlns:a16="http://schemas.microsoft.com/office/drawing/2014/main" id="{7865A7D4-E1B9-8E48-8762-3183DB215F59}"/>
                  </a:ext>
                </a:extLst>
              </p:cNvPr>
              <p:cNvSpPr>
                <a:spLocks/>
              </p:cNvSpPr>
              <p:nvPr/>
            </p:nvSpPr>
            <p:spPr>
              <a:xfrm>
                <a:off x="2554240" y="3775234"/>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endParaRPr lang="ja-JP" altLang="en-US" sz="1050" b="1" dirty="0">
                  <a:solidFill>
                    <a:schemeClr val="bg1"/>
                  </a:solidFill>
                  <a:latin typeface="Meiryo UI" panose="020B0604030504040204" pitchFamily="34" charset="-128"/>
                  <a:ea typeface="Meiryo UI" panose="020B0604030504040204" pitchFamily="34" charset="-128"/>
                </a:endParaRPr>
              </a:p>
            </p:txBody>
          </p:sp>
          <p:sp>
            <p:nvSpPr>
              <p:cNvPr id="104" name="正方形/長方形 103">
                <a:extLst>
                  <a:ext uri="{FF2B5EF4-FFF2-40B4-BE49-F238E27FC236}">
                    <a16:creationId xmlns:a16="http://schemas.microsoft.com/office/drawing/2014/main" id="{738B9D6B-BF9F-0743-A1AA-EC0E7863F228}"/>
                  </a:ext>
                </a:extLst>
              </p:cNvPr>
              <p:cNvSpPr/>
              <p:nvPr/>
            </p:nvSpPr>
            <p:spPr>
              <a:xfrm>
                <a:off x="1450997" y="3314289"/>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sp>
            <p:nvSpPr>
              <p:cNvPr id="105" name="正方形/長方形 104">
                <a:extLst>
                  <a:ext uri="{FF2B5EF4-FFF2-40B4-BE49-F238E27FC236}">
                    <a16:creationId xmlns:a16="http://schemas.microsoft.com/office/drawing/2014/main" id="{25C7C55D-59D0-B64F-AC62-1E284D28E26D}"/>
                  </a:ext>
                </a:extLst>
              </p:cNvPr>
              <p:cNvSpPr/>
              <p:nvPr/>
            </p:nvSpPr>
            <p:spPr>
              <a:xfrm>
                <a:off x="1450997" y="3817542"/>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dirty="0">
                  <a:solidFill>
                    <a:schemeClr val="bg1"/>
                  </a:solidFill>
                  <a:latin typeface="Meiryo UI" panose="020B0604030504040204" pitchFamily="34" charset="-128"/>
                  <a:ea typeface="Meiryo UI" panose="020B0604030504040204" pitchFamily="34" charset="-128"/>
                </a:endParaRPr>
              </a:p>
            </p:txBody>
          </p:sp>
          <p:sp>
            <p:nvSpPr>
              <p:cNvPr id="106" name="正方形/長方形 105">
                <a:extLst>
                  <a:ext uri="{FF2B5EF4-FFF2-40B4-BE49-F238E27FC236}">
                    <a16:creationId xmlns:a16="http://schemas.microsoft.com/office/drawing/2014/main" id="{918DC07C-FF6C-4347-B7B7-C88F36EE06AD}"/>
                  </a:ext>
                </a:extLst>
              </p:cNvPr>
              <p:cNvSpPr/>
              <p:nvPr/>
            </p:nvSpPr>
            <p:spPr>
              <a:xfrm>
                <a:off x="1450997" y="4320795"/>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dirty="0">
                  <a:solidFill>
                    <a:schemeClr val="bg1"/>
                  </a:solidFill>
                  <a:latin typeface="Meiryo UI" panose="020B0604030504040204" pitchFamily="34" charset="-128"/>
                  <a:ea typeface="Meiryo UI" panose="020B0604030504040204" pitchFamily="34" charset="-128"/>
                </a:endParaRPr>
              </a:p>
            </p:txBody>
          </p:sp>
          <p:sp>
            <p:nvSpPr>
              <p:cNvPr id="107" name="正方形/長方形 106">
                <a:extLst>
                  <a:ext uri="{FF2B5EF4-FFF2-40B4-BE49-F238E27FC236}">
                    <a16:creationId xmlns:a16="http://schemas.microsoft.com/office/drawing/2014/main" id="{1CB1D672-5DCD-5443-B16B-F56AB3E2FF27}"/>
                  </a:ext>
                </a:extLst>
              </p:cNvPr>
              <p:cNvSpPr/>
              <p:nvPr/>
            </p:nvSpPr>
            <p:spPr>
              <a:xfrm>
                <a:off x="1450997" y="4824048"/>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u="sng" dirty="0">
                  <a:solidFill>
                    <a:schemeClr val="bg1"/>
                  </a:solidFill>
                  <a:latin typeface="Meiryo UI" panose="020B0604030504040204" pitchFamily="34" charset="-128"/>
                  <a:ea typeface="Meiryo UI" panose="020B0604030504040204" pitchFamily="34" charset="-128"/>
                </a:endParaRPr>
              </a:p>
            </p:txBody>
          </p:sp>
          <p:cxnSp>
            <p:nvCxnSpPr>
              <p:cNvPr id="108" name="直線コネクタ 107">
                <a:extLst>
                  <a:ext uri="{FF2B5EF4-FFF2-40B4-BE49-F238E27FC236}">
                    <a16:creationId xmlns:a16="http://schemas.microsoft.com/office/drawing/2014/main" id="{4C8EEC59-616D-5247-8D5A-43874399D8A7}"/>
                  </a:ext>
                </a:extLst>
              </p:cNvPr>
              <p:cNvCxnSpPr>
                <a:cxnSpLocks/>
                <a:stCxn id="104" idx="3"/>
                <a:endCxn id="103" idx="1"/>
              </p:cNvCxnSpPr>
              <p:nvPr/>
            </p:nvCxnSpPr>
            <p:spPr>
              <a:xfrm>
                <a:off x="2242997" y="3449289"/>
                <a:ext cx="311243" cy="487945"/>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09" name="直線コネクタ 108">
                <a:extLst>
                  <a:ext uri="{FF2B5EF4-FFF2-40B4-BE49-F238E27FC236}">
                    <a16:creationId xmlns:a16="http://schemas.microsoft.com/office/drawing/2014/main" id="{121A0A76-78A4-5343-9A50-C1F217BE8AF1}"/>
                  </a:ext>
                </a:extLst>
              </p:cNvPr>
              <p:cNvCxnSpPr>
                <a:cxnSpLocks/>
                <a:stCxn id="105" idx="3"/>
                <a:endCxn id="103" idx="1"/>
              </p:cNvCxnSpPr>
              <p:nvPr/>
            </p:nvCxnSpPr>
            <p:spPr>
              <a:xfrm flipV="1">
                <a:off x="2242997" y="3937234"/>
                <a:ext cx="311243" cy="15308"/>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10" name="直線コネクタ 109">
                <a:extLst>
                  <a:ext uri="{FF2B5EF4-FFF2-40B4-BE49-F238E27FC236}">
                    <a16:creationId xmlns:a16="http://schemas.microsoft.com/office/drawing/2014/main" id="{7CFD32A1-4FD3-C647-8157-EA6C8D2136C0}"/>
                  </a:ext>
                </a:extLst>
              </p:cNvPr>
              <p:cNvCxnSpPr>
                <a:cxnSpLocks/>
                <a:stCxn id="106" idx="3"/>
                <a:endCxn id="103" idx="1"/>
              </p:cNvCxnSpPr>
              <p:nvPr/>
            </p:nvCxnSpPr>
            <p:spPr>
              <a:xfrm flipV="1">
                <a:off x="2242997" y="3937234"/>
                <a:ext cx="311243" cy="518561"/>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16" name="直線コネクタ 115">
                <a:extLst>
                  <a:ext uri="{FF2B5EF4-FFF2-40B4-BE49-F238E27FC236}">
                    <a16:creationId xmlns:a16="http://schemas.microsoft.com/office/drawing/2014/main" id="{43D06B6A-C24E-F945-ADB0-08F1F580AE6A}"/>
                  </a:ext>
                </a:extLst>
              </p:cNvPr>
              <p:cNvCxnSpPr>
                <a:cxnSpLocks/>
                <a:stCxn id="106" idx="3"/>
                <a:endCxn id="102" idx="1"/>
              </p:cNvCxnSpPr>
              <p:nvPr/>
            </p:nvCxnSpPr>
            <p:spPr>
              <a:xfrm>
                <a:off x="2242997" y="4455795"/>
                <a:ext cx="300611" cy="568607"/>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18" name="直線コネクタ 117">
                <a:extLst>
                  <a:ext uri="{FF2B5EF4-FFF2-40B4-BE49-F238E27FC236}">
                    <a16:creationId xmlns:a16="http://schemas.microsoft.com/office/drawing/2014/main" id="{F3C55F9A-7EAC-564C-8B44-66E97B36AF73}"/>
                  </a:ext>
                </a:extLst>
              </p:cNvPr>
              <p:cNvCxnSpPr>
                <a:cxnSpLocks/>
                <a:stCxn id="107" idx="3"/>
                <a:endCxn id="101" idx="1"/>
              </p:cNvCxnSpPr>
              <p:nvPr/>
            </p:nvCxnSpPr>
            <p:spPr>
              <a:xfrm flipV="1">
                <a:off x="2242997" y="4480818"/>
                <a:ext cx="325551" cy="478230"/>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sp>
            <p:nvSpPr>
              <p:cNvPr id="119" name="正方形/長方形 118">
                <a:extLst>
                  <a:ext uri="{FF2B5EF4-FFF2-40B4-BE49-F238E27FC236}">
                    <a16:creationId xmlns:a16="http://schemas.microsoft.com/office/drawing/2014/main" id="{8AD23530-142D-F64D-9114-D4ADF483FFC9}"/>
                  </a:ext>
                </a:extLst>
              </p:cNvPr>
              <p:cNvSpPr/>
              <p:nvPr/>
            </p:nvSpPr>
            <p:spPr>
              <a:xfrm>
                <a:off x="1450997" y="5235923"/>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u="sng" dirty="0">
                  <a:solidFill>
                    <a:schemeClr val="bg1"/>
                  </a:solidFill>
                  <a:latin typeface="Meiryo UI" panose="020B0604030504040204" pitchFamily="34" charset="-128"/>
                  <a:ea typeface="Meiryo UI" panose="020B0604030504040204" pitchFamily="34" charset="-128"/>
                </a:endParaRPr>
              </a:p>
            </p:txBody>
          </p:sp>
          <p:cxnSp>
            <p:nvCxnSpPr>
              <p:cNvPr id="122" name="直線コネクタ 121">
                <a:extLst>
                  <a:ext uri="{FF2B5EF4-FFF2-40B4-BE49-F238E27FC236}">
                    <a16:creationId xmlns:a16="http://schemas.microsoft.com/office/drawing/2014/main" id="{7D7EA1A2-E55E-A94C-A10C-497E0B871ACB}"/>
                  </a:ext>
                </a:extLst>
              </p:cNvPr>
              <p:cNvCxnSpPr>
                <a:cxnSpLocks/>
                <a:stCxn id="119" idx="3"/>
                <a:endCxn id="102" idx="1"/>
              </p:cNvCxnSpPr>
              <p:nvPr/>
            </p:nvCxnSpPr>
            <p:spPr>
              <a:xfrm flipV="1">
                <a:off x="2242997" y="5024402"/>
                <a:ext cx="300611" cy="346521"/>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grpSp>
      </p:grpSp>
      <p:sp>
        <p:nvSpPr>
          <p:cNvPr id="28" name="屈折矢印 27">
            <a:extLst>
              <a:ext uri="{FF2B5EF4-FFF2-40B4-BE49-F238E27FC236}">
                <a16:creationId xmlns:a16="http://schemas.microsoft.com/office/drawing/2014/main" id="{4AE28589-CA91-2244-B482-674A42858FC5}"/>
              </a:ext>
            </a:extLst>
          </p:cNvPr>
          <p:cNvSpPr/>
          <p:nvPr/>
        </p:nvSpPr>
        <p:spPr>
          <a:xfrm>
            <a:off x="2521117" y="5754632"/>
            <a:ext cx="2495697" cy="773742"/>
          </a:xfrm>
          <a:prstGeom prst="bentUpArrow">
            <a:avLst>
              <a:gd name="adj1" fmla="val 50000"/>
              <a:gd name="adj2" fmla="val 44805"/>
              <a:gd name="adj3" fmla="val 29951"/>
            </a:avLst>
          </a:prstGeom>
          <a:solidFill>
            <a:schemeClr val="accent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142" name="屈折矢印 141">
            <a:extLst>
              <a:ext uri="{FF2B5EF4-FFF2-40B4-BE49-F238E27FC236}">
                <a16:creationId xmlns:a16="http://schemas.microsoft.com/office/drawing/2014/main" id="{69CFCD62-8997-3A43-A486-79E65CFB3B9D}"/>
              </a:ext>
            </a:extLst>
          </p:cNvPr>
          <p:cNvSpPr/>
          <p:nvPr/>
        </p:nvSpPr>
        <p:spPr>
          <a:xfrm>
            <a:off x="4807745" y="5754632"/>
            <a:ext cx="5431156" cy="773742"/>
          </a:xfrm>
          <a:prstGeom prst="bentUpArrow">
            <a:avLst>
              <a:gd name="adj1" fmla="val 50000"/>
              <a:gd name="adj2" fmla="val 44805"/>
              <a:gd name="adj3" fmla="val 29951"/>
            </a:avLst>
          </a:prstGeom>
          <a:solidFill>
            <a:schemeClr val="accent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29" name="正方形/長方形 28">
            <a:extLst>
              <a:ext uri="{FF2B5EF4-FFF2-40B4-BE49-F238E27FC236}">
                <a16:creationId xmlns:a16="http://schemas.microsoft.com/office/drawing/2014/main" id="{BDE6E580-7F62-AC4A-A0B0-A246AB568E0B}"/>
              </a:ext>
            </a:extLst>
          </p:cNvPr>
          <p:cNvSpPr/>
          <p:nvPr/>
        </p:nvSpPr>
        <p:spPr>
          <a:xfrm>
            <a:off x="5494047" y="6189570"/>
            <a:ext cx="3283271" cy="307777"/>
          </a:xfrm>
          <a:prstGeom prst="rect">
            <a:avLst/>
          </a:prstGeom>
        </p:spPr>
        <p:txBody>
          <a:bodyPr wrap="none">
            <a:spAutoFit/>
          </a:bodyPr>
          <a:lstStyle/>
          <a:p>
            <a:r>
              <a:rPr lang="ja-JP" altLang="en-US" sz="1400" b="1">
                <a:solidFill>
                  <a:schemeClr val="bg1"/>
                </a:solidFill>
                <a:latin typeface="Meiryo UI" panose="020B0604030504040204" pitchFamily="34" charset="-128"/>
                <a:ea typeface="Meiryo UI" panose="020B0604030504040204" pitchFamily="34" charset="-128"/>
              </a:rPr>
              <a:t>学習行動（学習ニーズ・成果・学習ログ）</a:t>
            </a:r>
            <a:endParaRPr lang="ja-JP" altLang="en-US" sz="1400" dirty="0"/>
          </a:p>
        </p:txBody>
      </p:sp>
      <p:sp>
        <p:nvSpPr>
          <p:cNvPr id="152" name="正方形/長方形 151">
            <a:extLst>
              <a:ext uri="{FF2B5EF4-FFF2-40B4-BE49-F238E27FC236}">
                <a16:creationId xmlns:a16="http://schemas.microsoft.com/office/drawing/2014/main" id="{FFF42F77-1E7B-5445-AD9C-3F1700A74AB4}"/>
              </a:ext>
            </a:extLst>
          </p:cNvPr>
          <p:cNvSpPr/>
          <p:nvPr/>
        </p:nvSpPr>
        <p:spPr>
          <a:xfrm>
            <a:off x="11276363" y="4736304"/>
            <a:ext cx="723275" cy="307777"/>
          </a:xfrm>
          <a:prstGeom prst="rect">
            <a:avLst/>
          </a:prstGeom>
        </p:spPr>
        <p:txBody>
          <a:bodyPr wrap="none">
            <a:spAutoFit/>
          </a:bodyPr>
          <a:lstStyle/>
          <a:p>
            <a:pPr algn="ctr"/>
            <a:r>
              <a:rPr lang="ja-JP" altLang="en-US" sz="1400" b="1">
                <a:latin typeface="Meiryo UI" panose="020B0604030504040204" pitchFamily="34" charset="-128"/>
                <a:ea typeface="Meiryo UI" panose="020B0604030504040204" pitchFamily="34" charset="-128"/>
              </a:rPr>
              <a:t>学習者</a:t>
            </a:r>
            <a:endParaRPr lang="en-US" altLang="ja-JP" sz="1400" b="1" dirty="0">
              <a:latin typeface="Meiryo UI" panose="020B0604030504040204" pitchFamily="34" charset="-128"/>
              <a:ea typeface="Meiryo UI" panose="020B0604030504040204" pitchFamily="34" charset="-128"/>
            </a:endParaRPr>
          </a:p>
        </p:txBody>
      </p:sp>
      <p:pic>
        <p:nvPicPr>
          <p:cNvPr id="153" name="図 152" descr="アイコン が含まれている画像&#10;&#10;自動的に生成された説明">
            <a:extLst>
              <a:ext uri="{FF2B5EF4-FFF2-40B4-BE49-F238E27FC236}">
                <a16:creationId xmlns:a16="http://schemas.microsoft.com/office/drawing/2014/main" id="{3B17E6F8-F0D7-7B43-B46A-E0ECABAAB55A}"/>
              </a:ext>
            </a:extLst>
          </p:cNvPr>
          <p:cNvPicPr>
            <a:picLocks noChangeAspect="1"/>
          </p:cNvPicPr>
          <p:nvPr/>
        </p:nvPicPr>
        <p:blipFill>
          <a:blip r:embed="rId5"/>
          <a:stretch>
            <a:fillRect/>
          </a:stretch>
        </p:blipFill>
        <p:spPr>
          <a:xfrm>
            <a:off x="11521267" y="4114659"/>
            <a:ext cx="516713" cy="572817"/>
          </a:xfrm>
          <a:prstGeom prst="rect">
            <a:avLst/>
          </a:prstGeom>
        </p:spPr>
      </p:pic>
      <p:grpSp>
        <p:nvGrpSpPr>
          <p:cNvPr id="50" name="グループ化 49">
            <a:extLst>
              <a:ext uri="{FF2B5EF4-FFF2-40B4-BE49-F238E27FC236}">
                <a16:creationId xmlns:a16="http://schemas.microsoft.com/office/drawing/2014/main" id="{106854F7-BB34-1447-AA20-60B0ECDF3CB6}"/>
              </a:ext>
            </a:extLst>
          </p:cNvPr>
          <p:cNvGrpSpPr/>
          <p:nvPr/>
        </p:nvGrpSpPr>
        <p:grpSpPr>
          <a:xfrm>
            <a:off x="3796473" y="2386139"/>
            <a:ext cx="1620195" cy="3240617"/>
            <a:chOff x="3859636" y="2386139"/>
            <a:chExt cx="1620195" cy="3240617"/>
          </a:xfrm>
        </p:grpSpPr>
        <p:sp>
          <p:nvSpPr>
            <p:cNvPr id="123" name="角丸四角形 122">
              <a:extLst>
                <a:ext uri="{FF2B5EF4-FFF2-40B4-BE49-F238E27FC236}">
                  <a16:creationId xmlns:a16="http://schemas.microsoft.com/office/drawing/2014/main" id="{BDCD8A59-76CC-A647-BD7E-A66EBF11BD94}"/>
                </a:ext>
              </a:extLst>
            </p:cNvPr>
            <p:cNvSpPr/>
            <p:nvPr/>
          </p:nvSpPr>
          <p:spPr>
            <a:xfrm>
              <a:off x="3859636" y="2386139"/>
              <a:ext cx="1620195" cy="3240617"/>
            </a:xfrm>
            <a:prstGeom prst="roundRect">
              <a:avLst>
                <a:gd name="adj" fmla="val 5338"/>
              </a:avLst>
            </a:prstGeom>
            <a:solidFill>
              <a:schemeClr val="accent1">
                <a:lumMod val="20000"/>
                <a:lumOff val="80000"/>
              </a:schemeClr>
            </a:solidFill>
            <a:ln w="76200"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lang="ja-JP" altLang="en-US" sz="2000" b="1">
                  <a:latin typeface="Meiryo UI" panose="020B0604030504040204" pitchFamily="34" charset="-128"/>
                  <a:ea typeface="Meiryo UI" panose="020B0604030504040204" pitchFamily="34" charset="-128"/>
                </a:rPr>
                <a:t>タスク抽出</a:t>
              </a:r>
              <a:endParaRPr lang="en-US" altLang="ja-JP" sz="2000" b="1" dirty="0">
                <a:latin typeface="Meiryo UI" panose="020B0604030504040204" pitchFamily="34" charset="-128"/>
                <a:ea typeface="Meiryo UI" panose="020B0604030504040204" pitchFamily="34" charset="-128"/>
              </a:endParaRPr>
            </a:p>
          </p:txBody>
        </p:sp>
        <p:sp>
          <p:nvSpPr>
            <p:cNvPr id="129" name="正方形/長方形 128">
              <a:extLst>
                <a:ext uri="{FF2B5EF4-FFF2-40B4-BE49-F238E27FC236}">
                  <a16:creationId xmlns:a16="http://schemas.microsoft.com/office/drawing/2014/main" id="{65E7B32F-0432-EC46-9391-9E5C0EA77AA0}"/>
                </a:ext>
              </a:extLst>
            </p:cNvPr>
            <p:cNvSpPr>
              <a:spLocks/>
            </p:cNvSpPr>
            <p:nvPr/>
          </p:nvSpPr>
          <p:spPr>
            <a:xfrm>
              <a:off x="4852589" y="4154695"/>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132" name="正方形/長方形 91">
              <a:extLst>
                <a:ext uri="{FF2B5EF4-FFF2-40B4-BE49-F238E27FC236}">
                  <a16:creationId xmlns:a16="http://schemas.microsoft.com/office/drawing/2014/main" id="{759446CB-9D01-0F46-9CA5-8400857EF254}"/>
                </a:ext>
              </a:extLst>
            </p:cNvPr>
            <p:cNvSpPr>
              <a:spLocks/>
            </p:cNvSpPr>
            <p:nvPr/>
          </p:nvSpPr>
          <p:spPr>
            <a:xfrm>
              <a:off x="4827649" y="4698279"/>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140" name="正方形/長方形 139">
              <a:extLst>
                <a:ext uri="{FF2B5EF4-FFF2-40B4-BE49-F238E27FC236}">
                  <a16:creationId xmlns:a16="http://schemas.microsoft.com/office/drawing/2014/main" id="{F147FBDB-EE9A-9745-83B3-B6D75FA96CAD}"/>
                </a:ext>
              </a:extLst>
            </p:cNvPr>
            <p:cNvSpPr>
              <a:spLocks/>
            </p:cNvSpPr>
            <p:nvPr/>
          </p:nvSpPr>
          <p:spPr>
            <a:xfrm>
              <a:off x="4838281" y="3611111"/>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endParaRPr lang="ja-JP" altLang="en-US" sz="1050" b="1" dirty="0">
                <a:solidFill>
                  <a:schemeClr val="bg1"/>
                </a:solidFill>
                <a:latin typeface="Meiryo UI" panose="020B0604030504040204" pitchFamily="34" charset="-128"/>
                <a:ea typeface="Meiryo UI" panose="020B0604030504040204" pitchFamily="34" charset="-128"/>
              </a:endParaRPr>
            </a:p>
          </p:txBody>
        </p:sp>
        <p:sp>
          <p:nvSpPr>
            <p:cNvPr id="154" name="正方形/長方形 153">
              <a:extLst>
                <a:ext uri="{FF2B5EF4-FFF2-40B4-BE49-F238E27FC236}">
                  <a16:creationId xmlns:a16="http://schemas.microsoft.com/office/drawing/2014/main" id="{AB271AA4-85FE-A54E-9A63-5AF2AD592820}"/>
                </a:ext>
              </a:extLst>
            </p:cNvPr>
            <p:cNvSpPr>
              <a:spLocks/>
            </p:cNvSpPr>
            <p:nvPr/>
          </p:nvSpPr>
          <p:spPr>
            <a:xfrm>
              <a:off x="3974592" y="4318818"/>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p>
          </p:txBody>
        </p:sp>
        <p:sp>
          <p:nvSpPr>
            <p:cNvPr id="155" name="正方形/長方形 91">
              <a:extLst>
                <a:ext uri="{FF2B5EF4-FFF2-40B4-BE49-F238E27FC236}">
                  <a16:creationId xmlns:a16="http://schemas.microsoft.com/office/drawing/2014/main" id="{E0BC7203-2C5F-224A-AF03-A06392976B19}"/>
                </a:ext>
              </a:extLst>
            </p:cNvPr>
            <p:cNvSpPr>
              <a:spLocks/>
            </p:cNvSpPr>
            <p:nvPr/>
          </p:nvSpPr>
          <p:spPr>
            <a:xfrm>
              <a:off x="3949652" y="4862402"/>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p>
          </p:txBody>
        </p:sp>
        <p:sp>
          <p:nvSpPr>
            <p:cNvPr id="156" name="正方形/長方形 155">
              <a:extLst>
                <a:ext uri="{FF2B5EF4-FFF2-40B4-BE49-F238E27FC236}">
                  <a16:creationId xmlns:a16="http://schemas.microsoft.com/office/drawing/2014/main" id="{3D25FD31-C68C-3E47-B08D-209E7D2900F7}"/>
                </a:ext>
              </a:extLst>
            </p:cNvPr>
            <p:cNvSpPr>
              <a:spLocks/>
            </p:cNvSpPr>
            <p:nvPr/>
          </p:nvSpPr>
          <p:spPr>
            <a:xfrm>
              <a:off x="3960284" y="3775234"/>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endParaRPr lang="ja-JP" altLang="en-US" sz="1050" b="1" dirty="0">
                <a:solidFill>
                  <a:schemeClr val="bg1"/>
                </a:solidFill>
                <a:latin typeface="Meiryo UI" panose="020B0604030504040204" pitchFamily="34" charset="-128"/>
                <a:ea typeface="Meiryo UI" panose="020B0604030504040204" pitchFamily="34" charset="-128"/>
              </a:endParaRPr>
            </a:p>
          </p:txBody>
        </p:sp>
        <p:cxnSp>
          <p:nvCxnSpPr>
            <p:cNvPr id="158" name="直線コネクタ 157">
              <a:extLst>
                <a:ext uri="{FF2B5EF4-FFF2-40B4-BE49-F238E27FC236}">
                  <a16:creationId xmlns:a16="http://schemas.microsoft.com/office/drawing/2014/main" id="{7B9335B2-8310-5249-BE44-FA048EB7C886}"/>
                </a:ext>
              </a:extLst>
            </p:cNvPr>
            <p:cNvCxnSpPr>
              <a:cxnSpLocks/>
              <a:stCxn id="156" idx="3"/>
              <a:endCxn id="129" idx="1"/>
            </p:cNvCxnSpPr>
            <p:nvPr/>
          </p:nvCxnSpPr>
          <p:spPr>
            <a:xfrm>
              <a:off x="4655264" y="3937234"/>
              <a:ext cx="197325" cy="379461"/>
            </a:xfrm>
            <a:prstGeom prst="line">
              <a:avLst/>
            </a:prstGeom>
            <a:ln w="19050">
              <a:solidFill>
                <a:schemeClr val="accent2">
                  <a:lumMod val="75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59" name="直線コネクタ 158">
              <a:extLst>
                <a:ext uri="{FF2B5EF4-FFF2-40B4-BE49-F238E27FC236}">
                  <a16:creationId xmlns:a16="http://schemas.microsoft.com/office/drawing/2014/main" id="{3B973F0B-87D3-9249-BCC4-A2409E839B4A}"/>
                </a:ext>
              </a:extLst>
            </p:cNvPr>
            <p:cNvCxnSpPr>
              <a:cxnSpLocks/>
              <a:stCxn id="154" idx="3"/>
              <a:endCxn id="129" idx="1"/>
            </p:cNvCxnSpPr>
            <p:nvPr/>
          </p:nvCxnSpPr>
          <p:spPr>
            <a:xfrm flipV="1">
              <a:off x="4669572" y="4316695"/>
              <a:ext cx="183017" cy="164123"/>
            </a:xfrm>
            <a:prstGeom prst="line">
              <a:avLst/>
            </a:prstGeom>
            <a:ln w="19050">
              <a:solidFill>
                <a:schemeClr val="accent2">
                  <a:lumMod val="75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61" name="直線コネクタ 160">
              <a:extLst>
                <a:ext uri="{FF2B5EF4-FFF2-40B4-BE49-F238E27FC236}">
                  <a16:creationId xmlns:a16="http://schemas.microsoft.com/office/drawing/2014/main" id="{76641632-25FB-C24C-A46A-438B0B291CC5}"/>
                </a:ext>
              </a:extLst>
            </p:cNvPr>
            <p:cNvCxnSpPr>
              <a:cxnSpLocks/>
              <a:stCxn id="155" idx="3"/>
              <a:endCxn id="140" idx="1"/>
            </p:cNvCxnSpPr>
            <p:nvPr/>
          </p:nvCxnSpPr>
          <p:spPr>
            <a:xfrm flipV="1">
              <a:off x="4644632" y="3773111"/>
              <a:ext cx="193649" cy="1251291"/>
            </a:xfrm>
            <a:prstGeom prst="line">
              <a:avLst/>
            </a:prstGeom>
            <a:ln w="19050">
              <a:solidFill>
                <a:schemeClr val="accent2">
                  <a:lumMod val="75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AF8F3F14-EDD1-4646-B592-73F75E52C97D}"/>
                </a:ext>
              </a:extLst>
            </p:cNvPr>
            <p:cNvCxnSpPr>
              <a:cxnSpLocks/>
              <a:stCxn id="155" idx="3"/>
              <a:endCxn id="132" idx="1"/>
            </p:cNvCxnSpPr>
            <p:nvPr/>
          </p:nvCxnSpPr>
          <p:spPr>
            <a:xfrm flipV="1">
              <a:off x="4644632" y="4860279"/>
              <a:ext cx="183017" cy="164123"/>
            </a:xfrm>
            <a:prstGeom prst="line">
              <a:avLst/>
            </a:prstGeom>
            <a:ln w="19050">
              <a:solidFill>
                <a:schemeClr val="accent2">
                  <a:lumMod val="75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59301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コンテンツ プレースホルダー 4">
            <a:extLst>
              <a:ext uri="{FF2B5EF4-FFF2-40B4-BE49-F238E27FC236}">
                <a16:creationId xmlns:a16="http://schemas.microsoft.com/office/drawing/2014/main" id="{8312BED2-897B-5244-B89F-A694034F55C5}"/>
              </a:ext>
            </a:extLst>
          </p:cNvPr>
          <p:cNvSpPr>
            <a:spLocks noGrp="1"/>
          </p:cNvSpPr>
          <p:nvPr>
            <p:ph sz="quarter" idx="13"/>
          </p:nvPr>
        </p:nvSpPr>
        <p:spPr>
          <a:xfrm>
            <a:off x="178278" y="2271562"/>
            <a:ext cx="8647671" cy="4321744"/>
          </a:xfrm>
        </p:spPr>
        <p:txBody>
          <a:bodyPr>
            <a:normAutofit fontScale="85000" lnSpcReduction="20000"/>
          </a:bodyPr>
          <a:lstStyle/>
          <a:p>
            <a:r>
              <a:rPr lang="en-US" altLang="ja-JP" dirty="0"/>
              <a:t>MIT</a:t>
            </a:r>
            <a:r>
              <a:rPr lang="ja-JP" altLang="en-US"/>
              <a:t>　</a:t>
            </a:r>
            <a:r>
              <a:rPr lang="en-US" altLang="ja-JP" dirty="0"/>
              <a:t>Mapping</a:t>
            </a:r>
            <a:r>
              <a:rPr lang="ja-JP" altLang="en-US"/>
              <a:t>　</a:t>
            </a:r>
            <a:r>
              <a:rPr lang="en-US" altLang="ja-JP" dirty="0"/>
              <a:t>Lab</a:t>
            </a:r>
          </a:p>
          <a:p>
            <a:r>
              <a:rPr lang="en-US" altLang="ja-JP" dirty="0"/>
              <a:t>OER</a:t>
            </a:r>
            <a:r>
              <a:rPr lang="ja-JP" altLang="en-US"/>
              <a:t>をグラフ構造でデータベース化</a:t>
            </a:r>
            <a:endParaRPr lang="en-US" altLang="ja-JP" dirty="0"/>
          </a:p>
          <a:p>
            <a:pPr lvl="2"/>
            <a:r>
              <a:rPr lang="ja-JP" altLang="en-US"/>
              <a:t>トピック，学習成果，学習評価，コンピテンシーをグラフ構造化</a:t>
            </a:r>
            <a:endParaRPr lang="en-US" altLang="ja-JP" dirty="0"/>
          </a:p>
          <a:p>
            <a:pPr lvl="2"/>
            <a:r>
              <a:rPr lang="ja-JP" altLang="en-US"/>
              <a:t>テーブル構造</a:t>
            </a:r>
            <a:r>
              <a:rPr lang="en-US" altLang="ja-JP" dirty="0"/>
              <a:t>DB</a:t>
            </a:r>
            <a:r>
              <a:rPr lang="ja-JP" altLang="en-US"/>
              <a:t>では実現できないスケーラブルな教育データベース</a:t>
            </a:r>
            <a:endParaRPr lang="en-US" altLang="ja-JP" dirty="0"/>
          </a:p>
          <a:p>
            <a:pPr lvl="2"/>
            <a:r>
              <a:rPr lang="ja-JP" altLang="en-US"/>
              <a:t>アダプティブラーニングの提供</a:t>
            </a:r>
            <a:endParaRPr lang="en-US" altLang="ja-JP" dirty="0"/>
          </a:p>
          <a:p>
            <a:r>
              <a:rPr lang="ja-JP" altLang="en-US"/>
              <a:t>課題</a:t>
            </a:r>
            <a:endParaRPr lang="en-US" altLang="ja-JP" dirty="0"/>
          </a:p>
          <a:p>
            <a:pPr lvl="2"/>
            <a:r>
              <a:rPr lang="ja-JP" altLang="en-US"/>
              <a:t>専門知識が必要</a:t>
            </a:r>
            <a:endParaRPr lang="en-US" altLang="ja-JP" dirty="0"/>
          </a:p>
          <a:p>
            <a:pPr lvl="3"/>
            <a:r>
              <a:rPr lang="en-US" altLang="ja-JP" dirty="0"/>
              <a:t>OER</a:t>
            </a:r>
            <a:r>
              <a:rPr lang="ja-JP" altLang="en-US" dirty="0"/>
              <a:t>をグラフ構造化にするには正確なコース設計が必要</a:t>
            </a:r>
            <a:endParaRPr lang="en-US" altLang="ja-JP" dirty="0"/>
          </a:p>
          <a:p>
            <a:pPr lvl="2"/>
            <a:r>
              <a:rPr lang="ja-JP" altLang="en-US"/>
              <a:t>人手が必要</a:t>
            </a:r>
            <a:endParaRPr lang="en-US" altLang="ja-JP" dirty="0"/>
          </a:p>
          <a:p>
            <a:pPr lvl="3"/>
            <a:r>
              <a:rPr lang="ja-JP" altLang="en-US"/>
              <a:t>インストラクター</a:t>
            </a:r>
            <a:r>
              <a:rPr lang="ja-JP" altLang="en-US" dirty="0"/>
              <a:t>，専門家，学生らの貢献により作成</a:t>
            </a:r>
            <a:endParaRPr dirty="0"/>
          </a:p>
        </p:txBody>
      </p:sp>
      <p:sp>
        <p:nvSpPr>
          <p:cNvPr id="2" name="タイトル 1">
            <a:extLst>
              <a:ext uri="{FF2B5EF4-FFF2-40B4-BE49-F238E27FC236}">
                <a16:creationId xmlns:a16="http://schemas.microsoft.com/office/drawing/2014/main" id="{F5E05806-D87C-F14E-A1DB-8F1975148CA3}"/>
              </a:ext>
            </a:extLst>
          </p:cNvPr>
          <p:cNvSpPr>
            <a:spLocks noGrp="1"/>
          </p:cNvSpPr>
          <p:nvPr>
            <p:ph type="title"/>
          </p:nvPr>
        </p:nvSpPr>
        <p:spPr/>
        <p:txBody>
          <a:bodyPr/>
          <a:lstStyle/>
          <a:p>
            <a:r>
              <a:rPr lang="ja-JP" altLang="en-US" dirty="0"/>
              <a:t>類似研究：</a:t>
            </a:r>
            <a:r>
              <a:rPr lang="en-US" altLang="ja-JP" dirty="0"/>
              <a:t>Open Education Graph</a:t>
            </a:r>
            <a:endParaRPr dirty="0"/>
          </a:p>
        </p:txBody>
      </p:sp>
      <p:sp>
        <p:nvSpPr>
          <p:cNvPr id="7" name="正方形/長方形 6">
            <a:extLst>
              <a:ext uri="{FF2B5EF4-FFF2-40B4-BE49-F238E27FC236}">
                <a16:creationId xmlns:a16="http://schemas.microsoft.com/office/drawing/2014/main" id="{249DDE77-6713-0C4F-B9A3-6D6DB54A329B}"/>
              </a:ext>
            </a:extLst>
          </p:cNvPr>
          <p:cNvSpPr/>
          <p:nvPr/>
        </p:nvSpPr>
        <p:spPr>
          <a:xfrm>
            <a:off x="4446482" y="6550223"/>
            <a:ext cx="4607352" cy="307777"/>
          </a:xfrm>
          <a:prstGeom prst="rect">
            <a:avLst/>
          </a:prstGeom>
        </p:spPr>
        <p:txBody>
          <a:bodyPr wrap="none">
            <a:spAutoFit/>
          </a:bodyPr>
          <a:lstStyle/>
          <a:p>
            <a:r>
              <a:rPr lang="en-US" altLang="ja-JP" sz="1400" dirty="0"/>
              <a:t>https://</a:t>
            </a:r>
            <a:r>
              <a:rPr lang="en-US" altLang="ja-JP" sz="1400" dirty="0" err="1"/>
              <a:t>mapping.mit.edu</a:t>
            </a:r>
            <a:r>
              <a:rPr lang="en-US" altLang="ja-JP" sz="1400" dirty="0"/>
              <a:t>/projects/open-ed-graph/</a:t>
            </a:r>
            <a:endParaRPr sz="1400" dirty="0"/>
          </a:p>
        </p:txBody>
      </p:sp>
      <p:pic>
        <p:nvPicPr>
          <p:cNvPr id="3" name="図 2">
            <a:extLst>
              <a:ext uri="{FF2B5EF4-FFF2-40B4-BE49-F238E27FC236}">
                <a16:creationId xmlns:a16="http://schemas.microsoft.com/office/drawing/2014/main" id="{B6C8111B-6956-F441-9188-7A25C20A552D}"/>
              </a:ext>
            </a:extLst>
          </p:cNvPr>
          <p:cNvPicPr>
            <a:picLocks noChangeAspect="1"/>
          </p:cNvPicPr>
          <p:nvPr/>
        </p:nvPicPr>
        <p:blipFill>
          <a:blip r:embed="rId3"/>
          <a:stretch>
            <a:fillRect/>
          </a:stretch>
        </p:blipFill>
        <p:spPr>
          <a:xfrm>
            <a:off x="8713239" y="2140078"/>
            <a:ext cx="3256512" cy="1288922"/>
          </a:xfrm>
          <a:prstGeom prst="rect">
            <a:avLst/>
          </a:prstGeom>
        </p:spPr>
      </p:pic>
      <p:pic>
        <p:nvPicPr>
          <p:cNvPr id="4" name="図 3">
            <a:extLst>
              <a:ext uri="{FF2B5EF4-FFF2-40B4-BE49-F238E27FC236}">
                <a16:creationId xmlns:a16="http://schemas.microsoft.com/office/drawing/2014/main" id="{769A6A67-EB58-0B48-A823-0036E7423541}"/>
              </a:ext>
            </a:extLst>
          </p:cNvPr>
          <p:cNvPicPr>
            <a:picLocks noChangeAspect="1"/>
          </p:cNvPicPr>
          <p:nvPr/>
        </p:nvPicPr>
        <p:blipFill>
          <a:blip r:embed="rId4"/>
          <a:stretch>
            <a:fillRect/>
          </a:stretch>
        </p:blipFill>
        <p:spPr>
          <a:xfrm>
            <a:off x="8825949" y="3714485"/>
            <a:ext cx="3143802" cy="1827094"/>
          </a:xfrm>
          <a:prstGeom prst="rect">
            <a:avLst/>
          </a:prstGeom>
        </p:spPr>
      </p:pic>
      <p:pic>
        <p:nvPicPr>
          <p:cNvPr id="8" name="図 7">
            <a:extLst>
              <a:ext uri="{FF2B5EF4-FFF2-40B4-BE49-F238E27FC236}">
                <a16:creationId xmlns:a16="http://schemas.microsoft.com/office/drawing/2014/main" id="{195ED1CA-95E9-E844-99FC-971304F54367}"/>
              </a:ext>
            </a:extLst>
          </p:cNvPr>
          <p:cNvPicPr>
            <a:picLocks noChangeAspect="1"/>
          </p:cNvPicPr>
          <p:nvPr/>
        </p:nvPicPr>
        <p:blipFill>
          <a:blip r:embed="rId5"/>
          <a:stretch>
            <a:fillRect/>
          </a:stretch>
        </p:blipFill>
        <p:spPr>
          <a:xfrm>
            <a:off x="3905154" y="1936395"/>
            <a:ext cx="1276445" cy="769446"/>
          </a:xfrm>
          <a:prstGeom prst="rect">
            <a:avLst/>
          </a:prstGeom>
        </p:spPr>
      </p:pic>
    </p:spTree>
    <p:extLst>
      <p:ext uri="{BB962C8B-B14F-4D97-AF65-F5344CB8AC3E}">
        <p14:creationId xmlns:p14="http://schemas.microsoft.com/office/powerpoint/2010/main" val="3980329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98A09C3-C897-754A-9015-11EF1DFB77C4}"/>
              </a:ext>
            </a:extLst>
          </p:cNvPr>
          <p:cNvSpPr>
            <a:spLocks noGrp="1"/>
          </p:cNvSpPr>
          <p:nvPr>
            <p:ph sz="quarter" idx="13"/>
          </p:nvPr>
        </p:nvSpPr>
        <p:spPr>
          <a:xfrm>
            <a:off x="628851" y="2271562"/>
            <a:ext cx="10904500" cy="4321744"/>
          </a:xfrm>
        </p:spPr>
        <p:txBody>
          <a:bodyPr>
            <a:normAutofit fontScale="77500" lnSpcReduction="20000"/>
          </a:bodyPr>
          <a:lstStyle/>
          <a:p>
            <a:r>
              <a:rPr lang="ja-JP" altLang="en-US"/>
              <a:t>開発コード：</a:t>
            </a:r>
            <a:r>
              <a:rPr lang="en-US" altLang="ja-JP" dirty="0"/>
              <a:t>CHiBi-CHiLO</a:t>
            </a:r>
          </a:p>
          <a:p>
            <a:r>
              <a:rPr lang="ja-JP" altLang="en-US"/>
              <a:t>開発目標</a:t>
            </a:r>
            <a:endParaRPr lang="en-US" altLang="ja-JP" dirty="0"/>
          </a:p>
          <a:p>
            <a:pPr lvl="2"/>
            <a:r>
              <a:rPr lang="en-US" altLang="ja-JP" dirty="0"/>
              <a:t>OER</a:t>
            </a:r>
            <a:r>
              <a:rPr lang="ja-JP" altLang="en-US"/>
              <a:t>のグラフ構造を効率的に構築</a:t>
            </a:r>
            <a:endParaRPr lang="en-US" altLang="ja-JP" dirty="0"/>
          </a:p>
          <a:p>
            <a:pPr lvl="2"/>
            <a:r>
              <a:rPr lang="ja-JP" altLang="en-US"/>
              <a:t>多くの</a:t>
            </a:r>
            <a:r>
              <a:rPr lang="en-US" altLang="ja-JP" dirty="0"/>
              <a:t>OER</a:t>
            </a:r>
            <a:r>
              <a:rPr lang="ja-JP" altLang="en-US"/>
              <a:t>を収集する</a:t>
            </a:r>
            <a:endParaRPr lang="en-US" altLang="ja-JP" dirty="0"/>
          </a:p>
          <a:p>
            <a:r>
              <a:rPr lang="ja-JP" altLang="en-US"/>
              <a:t>要件</a:t>
            </a:r>
            <a:endParaRPr lang="en-US" altLang="ja-JP" dirty="0"/>
          </a:p>
          <a:p>
            <a:pPr marL="828675" lvl="2" indent="-457200">
              <a:buFont typeface="+mj-lt"/>
              <a:buAutoNum type="arabicPeriod"/>
            </a:pPr>
            <a:r>
              <a:rPr lang="en-US" altLang="ja-JP" dirty="0"/>
              <a:t>Micro-Video</a:t>
            </a:r>
            <a:r>
              <a:rPr lang="ja-JP" altLang="en-US"/>
              <a:t>を対象とする</a:t>
            </a:r>
            <a:endParaRPr lang="en-US" altLang="ja-JP" dirty="0"/>
          </a:p>
          <a:p>
            <a:pPr marL="828675" lvl="2" indent="-457200">
              <a:buFont typeface="+mj-lt"/>
              <a:buAutoNum type="arabicPeriod"/>
            </a:pPr>
            <a:r>
              <a:rPr lang="ja-JP" altLang="en-US"/>
              <a:t>既存の</a:t>
            </a:r>
            <a:r>
              <a:rPr lang="en-US" altLang="ja-JP" dirty="0"/>
              <a:t>LMS</a:t>
            </a:r>
            <a:r>
              <a:rPr lang="ja-JP" altLang="en-US"/>
              <a:t>で利用可能（導入容易性）</a:t>
            </a:r>
            <a:endParaRPr lang="en-US" altLang="ja-JP" dirty="0"/>
          </a:p>
          <a:p>
            <a:pPr marL="828675" lvl="2" indent="-457200">
              <a:buFont typeface="+mj-lt"/>
              <a:buAutoNum type="arabicPeriod"/>
            </a:pPr>
            <a:r>
              <a:rPr lang="ja-JP" altLang="en-US"/>
              <a:t>多様な環境へ対応（導入可能性）</a:t>
            </a:r>
            <a:endParaRPr lang="en-US" altLang="ja-JP" dirty="0"/>
          </a:p>
          <a:p>
            <a:pPr marL="828675" lvl="2" indent="-457200">
              <a:buFont typeface="+mj-lt"/>
              <a:buAutoNum type="arabicPeriod"/>
            </a:pPr>
            <a:r>
              <a:rPr lang="ja-JP" altLang="en-US"/>
              <a:t>教材提供者に付加価値を提供</a:t>
            </a:r>
            <a:endParaRPr lang="en-US" altLang="ja-JP" dirty="0"/>
          </a:p>
          <a:p>
            <a:pPr marL="828675" lvl="2" indent="-457200">
              <a:buFont typeface="+mj-lt"/>
              <a:buAutoNum type="arabicPeriod"/>
            </a:pPr>
            <a:r>
              <a:rPr lang="en-US" altLang="ja-JP" dirty="0"/>
              <a:t>OSS</a:t>
            </a:r>
            <a:r>
              <a:rPr lang="ja-JP" altLang="en-US"/>
              <a:t>（</a:t>
            </a:r>
            <a:r>
              <a:rPr lang="en-US" altLang="ja-JP" dirty="0"/>
              <a:t>Open Source</a:t>
            </a:r>
            <a:r>
              <a:rPr lang="ja-JP" altLang="en-US"/>
              <a:t>　</a:t>
            </a:r>
            <a:r>
              <a:rPr lang="en-US" altLang="ja-JP" dirty="0"/>
              <a:t>Software</a:t>
            </a:r>
            <a:r>
              <a:rPr lang="ja-JP" altLang="en-US"/>
              <a:t>）として開発する</a:t>
            </a:r>
            <a:endParaRPr lang="ja-JP" altLang="en-US" dirty="0"/>
          </a:p>
          <a:p>
            <a:pPr lvl="2"/>
            <a:endParaRPr lang="ja-JP" altLang="en-US" dirty="0"/>
          </a:p>
          <a:p>
            <a:endParaRPr lang="ja-JP" altLang="en-US" dirty="0"/>
          </a:p>
        </p:txBody>
      </p:sp>
      <p:sp>
        <p:nvSpPr>
          <p:cNvPr id="2" name="タイトル 1">
            <a:extLst>
              <a:ext uri="{FF2B5EF4-FFF2-40B4-BE49-F238E27FC236}">
                <a16:creationId xmlns:a16="http://schemas.microsoft.com/office/drawing/2014/main" id="{5E6D3FDE-04E1-DF47-9633-90D333E6E316}"/>
              </a:ext>
            </a:extLst>
          </p:cNvPr>
          <p:cNvSpPr>
            <a:spLocks noGrp="1"/>
          </p:cNvSpPr>
          <p:nvPr>
            <p:ph type="title"/>
          </p:nvPr>
        </p:nvSpPr>
        <p:spPr>
          <a:xfrm>
            <a:off x="123462" y="119153"/>
            <a:ext cx="11945077" cy="1626520"/>
          </a:xfrm>
        </p:spPr>
        <p:txBody>
          <a:bodyPr/>
          <a:lstStyle/>
          <a:p>
            <a:r>
              <a:rPr lang="ja-JP" altLang="en-US" dirty="0"/>
              <a:t>システムの開発状況（第一フェーズ）</a:t>
            </a:r>
          </a:p>
        </p:txBody>
      </p:sp>
    </p:spTree>
    <p:extLst>
      <p:ext uri="{BB962C8B-B14F-4D97-AF65-F5344CB8AC3E}">
        <p14:creationId xmlns:p14="http://schemas.microsoft.com/office/powerpoint/2010/main" val="1787917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コンテンツ プレースホルダー 4">
            <a:extLst>
              <a:ext uri="{FF2B5EF4-FFF2-40B4-BE49-F238E27FC236}">
                <a16:creationId xmlns:a16="http://schemas.microsoft.com/office/drawing/2014/main" id="{F1AAB3C6-48C5-1246-AC79-203C663A27E7}"/>
              </a:ext>
            </a:extLst>
          </p:cNvPr>
          <p:cNvSpPr>
            <a:spLocks noGrp="1"/>
          </p:cNvSpPr>
          <p:nvPr>
            <p:ph sz="half" idx="1"/>
          </p:nvPr>
        </p:nvSpPr>
        <p:spPr>
          <a:xfrm>
            <a:off x="7400855" y="2383744"/>
            <a:ext cx="4667683" cy="4218269"/>
          </a:xfrm>
        </p:spPr>
        <p:txBody>
          <a:bodyPr>
            <a:normAutofit/>
          </a:bodyPr>
          <a:lstStyle/>
          <a:p>
            <a:r>
              <a:rPr lang="ja-JP" altLang="en-US"/>
              <a:t>導入容易性</a:t>
            </a:r>
            <a:endParaRPr lang="en-US" altLang="ja-JP" dirty="0"/>
          </a:p>
          <a:p>
            <a:pPr lvl="2"/>
            <a:r>
              <a:rPr lang="ja-JP" altLang="en-US" sz="2000"/>
              <a:t>現在利用している</a:t>
            </a:r>
            <a:r>
              <a:rPr lang="en-US" altLang="ja-JP" sz="2000" dirty="0"/>
              <a:t>LMS</a:t>
            </a:r>
            <a:r>
              <a:rPr lang="ja-JP" altLang="en-US" sz="2000"/>
              <a:t>に導入可能</a:t>
            </a:r>
            <a:endParaRPr lang="en-US" altLang="ja-JP" sz="2000" dirty="0"/>
          </a:p>
          <a:p>
            <a:pPr lvl="2"/>
            <a:r>
              <a:rPr lang="ja-JP" altLang="en-US" sz="2000"/>
              <a:t>巨大なストレージ不要</a:t>
            </a:r>
            <a:endParaRPr lang="en-US" altLang="ja-JP" sz="2000" dirty="0"/>
          </a:p>
          <a:p>
            <a:endParaRPr lang="en-US" altLang="ja-JP" dirty="0"/>
          </a:p>
          <a:p>
            <a:r>
              <a:rPr lang="ja-JP" altLang="en-US"/>
              <a:t>導入可能性</a:t>
            </a:r>
            <a:endParaRPr lang="en-US" altLang="ja-JP" dirty="0"/>
          </a:p>
          <a:p>
            <a:pPr lvl="2"/>
            <a:r>
              <a:rPr lang="ja-JP" altLang="en-US" sz="2000"/>
              <a:t>複数の</a:t>
            </a:r>
            <a:r>
              <a:rPr lang="en-US" altLang="ja-JP" sz="2000" dirty="0"/>
              <a:t>LMS</a:t>
            </a:r>
            <a:r>
              <a:rPr lang="ja-JP" altLang="en-US" sz="2000"/>
              <a:t>に対応</a:t>
            </a:r>
            <a:endParaRPr lang="en-US" altLang="ja-JP" sz="2000" dirty="0"/>
          </a:p>
          <a:p>
            <a:pPr lvl="2"/>
            <a:r>
              <a:rPr lang="ja-JP" altLang="en-US" sz="2000"/>
              <a:t>複数のビデオサービスに対応</a:t>
            </a:r>
            <a:endParaRPr lang="en-US" altLang="ja-JP" sz="2000" dirty="0"/>
          </a:p>
        </p:txBody>
      </p:sp>
      <p:sp>
        <p:nvSpPr>
          <p:cNvPr id="16" name="タイトル 15">
            <a:extLst>
              <a:ext uri="{FF2B5EF4-FFF2-40B4-BE49-F238E27FC236}">
                <a16:creationId xmlns:a16="http://schemas.microsoft.com/office/drawing/2014/main" id="{FFDB89CA-B91D-A844-8C50-9C676FDFD5C5}"/>
              </a:ext>
            </a:extLst>
          </p:cNvPr>
          <p:cNvSpPr>
            <a:spLocks noGrp="1"/>
          </p:cNvSpPr>
          <p:nvPr>
            <p:ph type="title"/>
          </p:nvPr>
        </p:nvSpPr>
        <p:spPr>
          <a:xfrm>
            <a:off x="123462" y="119153"/>
            <a:ext cx="11945077" cy="1626520"/>
          </a:xfrm>
        </p:spPr>
        <p:txBody>
          <a:bodyPr/>
          <a:lstStyle/>
          <a:p>
            <a:r>
              <a:rPr lang="en-US" altLang="ja-JP" dirty="0"/>
              <a:t>CHiBi-CHiLO</a:t>
            </a:r>
            <a:r>
              <a:rPr lang="ja-JP" altLang="en-US" dirty="0"/>
              <a:t>のシステム構成</a:t>
            </a:r>
          </a:p>
        </p:txBody>
      </p:sp>
      <p:sp>
        <p:nvSpPr>
          <p:cNvPr id="18" name="テキスト ボックス 17">
            <a:extLst>
              <a:ext uri="{FF2B5EF4-FFF2-40B4-BE49-F238E27FC236}">
                <a16:creationId xmlns:a16="http://schemas.microsoft.com/office/drawing/2014/main" id="{F9B5AC31-5B8F-6F48-8B39-042CC571209B}"/>
              </a:ext>
            </a:extLst>
          </p:cNvPr>
          <p:cNvSpPr txBox="1"/>
          <p:nvPr/>
        </p:nvSpPr>
        <p:spPr>
          <a:xfrm>
            <a:off x="719019" y="4864209"/>
            <a:ext cx="461665" cy="276999"/>
          </a:xfrm>
          <a:prstGeom prst="rect">
            <a:avLst/>
          </a:prstGeom>
          <a:noFill/>
        </p:spPr>
        <p:txBody>
          <a:bodyPr wrap="none" lIns="0" tIns="0" rIns="0" bIns="0" rtlCol="0">
            <a:spAutoFit/>
          </a:bodyPr>
          <a:lstStyle/>
          <a:p>
            <a:pPr algn="ctr"/>
            <a:r>
              <a:rPr lang="ja-JP" altLang="en-US" b="1">
                <a:latin typeface="Meiryo UI" panose="020B0604030504040204" pitchFamily="34" charset="-128"/>
                <a:ea typeface="Meiryo UI" panose="020B0604030504040204" pitchFamily="34" charset="-128"/>
              </a:rPr>
              <a:t>認証</a:t>
            </a:r>
            <a:endParaRPr b="1" dirty="0">
              <a:latin typeface="Meiryo UI" panose="020B0604030504040204" pitchFamily="34" charset="-128"/>
              <a:ea typeface="Meiryo UI" panose="020B0604030504040204" pitchFamily="34" charset="-128"/>
            </a:endParaRPr>
          </a:p>
        </p:txBody>
      </p:sp>
      <p:sp>
        <p:nvSpPr>
          <p:cNvPr id="55" name="フローチャート: 処理 54">
            <a:extLst>
              <a:ext uri="{FF2B5EF4-FFF2-40B4-BE49-F238E27FC236}">
                <a16:creationId xmlns:a16="http://schemas.microsoft.com/office/drawing/2014/main" id="{5ECE263D-C437-C946-BD90-FBB92FEFE140}"/>
              </a:ext>
            </a:extLst>
          </p:cNvPr>
          <p:cNvSpPr/>
          <p:nvPr/>
        </p:nvSpPr>
        <p:spPr>
          <a:xfrm>
            <a:off x="4049999" y="4115818"/>
            <a:ext cx="1701166" cy="1424096"/>
          </a:xfrm>
          <a:prstGeom prst="flowChartProcess">
            <a:avLst/>
          </a:prstGeom>
          <a:solidFill>
            <a:schemeClr val="accent1">
              <a:lumMod val="20000"/>
              <a:lumOff val="80000"/>
            </a:schemeClr>
          </a:solidFill>
          <a:ln w="76200">
            <a:solidFill>
              <a:schemeClr val="accent1"/>
            </a:solidFill>
          </a:ln>
        </p:spPr>
        <p:style>
          <a:lnRef idx="2">
            <a:schemeClr val="dk1"/>
          </a:lnRef>
          <a:fillRef idx="1">
            <a:schemeClr val="lt1"/>
          </a:fillRef>
          <a:effectRef idx="0">
            <a:schemeClr val="dk1"/>
          </a:effectRef>
          <a:fontRef idx="minor">
            <a:schemeClr val="dk1"/>
          </a:fontRef>
        </p:style>
        <p:txBody>
          <a:bodyPr wrap="none" rtlCol="0" anchor="t"/>
          <a:lstStyle/>
          <a:p>
            <a:pPr algn="ctr"/>
            <a:r>
              <a:rPr lang="en-US" altLang="ja-JP" sz="2000" b="1" dirty="0">
                <a:solidFill>
                  <a:schemeClr val="accent1"/>
                </a:solidFill>
                <a:latin typeface="Century Gothic" panose="020B0502020202020204" pitchFamily="34" charset="0"/>
                <a:ea typeface="Meiryo UI" panose="020B0604030504040204" pitchFamily="34" charset="-128"/>
                <a:cs typeface="Al Nile" pitchFamily="2" charset="-78"/>
              </a:rPr>
              <a:t>CHiBi-CHiLO</a:t>
            </a:r>
            <a:endParaRPr sz="2000" b="1" dirty="0">
              <a:solidFill>
                <a:schemeClr val="accent1"/>
              </a:solidFill>
              <a:latin typeface="Century Gothic" panose="020B0502020202020204" pitchFamily="34" charset="0"/>
              <a:ea typeface="Meiryo UI" panose="020B0604030504040204" pitchFamily="34" charset="-128"/>
              <a:cs typeface="Al Nile" pitchFamily="2" charset="-78"/>
            </a:endParaRPr>
          </a:p>
        </p:txBody>
      </p:sp>
      <p:sp>
        <p:nvSpPr>
          <p:cNvPr id="64" name="テキスト ボックス 63">
            <a:extLst>
              <a:ext uri="{FF2B5EF4-FFF2-40B4-BE49-F238E27FC236}">
                <a16:creationId xmlns:a16="http://schemas.microsoft.com/office/drawing/2014/main" id="{F17F0BBE-B0ED-4647-BEC3-6F0F371A8DEC}"/>
              </a:ext>
            </a:extLst>
          </p:cNvPr>
          <p:cNvSpPr txBox="1"/>
          <p:nvPr/>
        </p:nvSpPr>
        <p:spPr>
          <a:xfrm>
            <a:off x="2555397" y="4473923"/>
            <a:ext cx="1208984" cy="738664"/>
          </a:xfrm>
          <a:prstGeom prst="rect">
            <a:avLst/>
          </a:prstGeom>
          <a:solidFill>
            <a:schemeClr val="bg1"/>
          </a:solidFill>
          <a:ln>
            <a:noFill/>
          </a:ln>
        </p:spPr>
        <p:txBody>
          <a:bodyPr wrap="none" rtlCol="0" anchor="ctr">
            <a:spAutoFit/>
          </a:bodyPr>
          <a:lstStyle/>
          <a:p>
            <a:pPr algn="ctr"/>
            <a:r>
              <a:rPr lang="en-US" altLang="ja-JP" sz="2000" b="1" dirty="0">
                <a:latin typeface="Century Gothic" panose="020B0502020202020204" pitchFamily="34" charset="0"/>
                <a:ea typeface="Meiryo UI" panose="020B0604030504040204" pitchFamily="34" charset="-128"/>
              </a:rPr>
              <a:t>LTI</a:t>
            </a:r>
          </a:p>
          <a:p>
            <a:pPr algn="ctr"/>
            <a:r>
              <a:rPr lang="en-US" sz="1100" dirty="0">
                <a:latin typeface="Century Gothic" panose="020B0502020202020204" pitchFamily="34" charset="0"/>
                <a:ea typeface="Meiryo UI" panose="020B0604030504040204" pitchFamily="34" charset="-128"/>
              </a:rPr>
              <a:t>Learning Tools </a:t>
            </a:r>
            <a:br>
              <a:rPr lang="en-US" sz="1100" dirty="0">
                <a:latin typeface="Century Gothic" panose="020B0502020202020204" pitchFamily="34" charset="0"/>
                <a:ea typeface="Meiryo UI" panose="020B0604030504040204" pitchFamily="34" charset="-128"/>
              </a:rPr>
            </a:br>
            <a:r>
              <a:rPr lang="en-US" sz="1100" dirty="0">
                <a:latin typeface="Century Gothic" panose="020B0502020202020204" pitchFamily="34" charset="0"/>
                <a:ea typeface="Meiryo UI" panose="020B0604030504040204" pitchFamily="34" charset="-128"/>
              </a:rPr>
              <a:t>Interoperability</a:t>
            </a:r>
            <a:endParaRPr sz="1100" dirty="0">
              <a:latin typeface="Century Gothic" panose="020B0502020202020204" pitchFamily="34" charset="0"/>
              <a:ea typeface="Meiryo UI" panose="020B0604030504040204" pitchFamily="34" charset="-128"/>
            </a:endParaRPr>
          </a:p>
        </p:txBody>
      </p:sp>
      <p:sp>
        <p:nvSpPr>
          <p:cNvPr id="48" name="テキスト ボックス 47">
            <a:extLst>
              <a:ext uri="{FF2B5EF4-FFF2-40B4-BE49-F238E27FC236}">
                <a16:creationId xmlns:a16="http://schemas.microsoft.com/office/drawing/2014/main" id="{9EA517F2-83A1-1942-B231-DE26FCA797E4}"/>
              </a:ext>
            </a:extLst>
          </p:cNvPr>
          <p:cNvSpPr txBox="1"/>
          <p:nvPr/>
        </p:nvSpPr>
        <p:spPr>
          <a:xfrm>
            <a:off x="2682836" y="3982154"/>
            <a:ext cx="954107" cy="276999"/>
          </a:xfrm>
          <a:prstGeom prst="rect">
            <a:avLst/>
          </a:prstGeom>
          <a:noFill/>
        </p:spPr>
        <p:txBody>
          <a:bodyPr wrap="none" rtlCol="0">
            <a:spAutoFit/>
          </a:bodyPr>
          <a:lstStyle/>
          <a:p>
            <a:pPr algn="ctr"/>
            <a:r>
              <a:rPr lang="ja-JP" altLang="en-US" sz="1200">
                <a:latin typeface="Meiryo UI" panose="020B0604030504040204" pitchFamily="34" charset="-128"/>
                <a:ea typeface="Meiryo UI" panose="020B0604030504040204" pitchFamily="34" charset="-128"/>
              </a:rPr>
              <a:t>共有秘密鍵</a:t>
            </a:r>
            <a:endParaRPr sz="1200" dirty="0">
              <a:latin typeface="Meiryo UI" panose="020B0604030504040204" pitchFamily="34" charset="-128"/>
              <a:ea typeface="Meiryo UI" panose="020B0604030504040204" pitchFamily="34" charset="-128"/>
            </a:endParaRPr>
          </a:p>
        </p:txBody>
      </p:sp>
      <p:grpSp>
        <p:nvGrpSpPr>
          <p:cNvPr id="11" name="グループ化 10">
            <a:extLst>
              <a:ext uri="{FF2B5EF4-FFF2-40B4-BE49-F238E27FC236}">
                <a16:creationId xmlns:a16="http://schemas.microsoft.com/office/drawing/2014/main" id="{4DB8888F-350B-BF4B-9DA0-38160E7E9438}"/>
              </a:ext>
            </a:extLst>
          </p:cNvPr>
          <p:cNvGrpSpPr/>
          <p:nvPr/>
        </p:nvGrpSpPr>
        <p:grpSpPr>
          <a:xfrm>
            <a:off x="2354037" y="4415920"/>
            <a:ext cx="1611704" cy="823892"/>
            <a:chOff x="7367012" y="4339311"/>
            <a:chExt cx="1480985" cy="823892"/>
          </a:xfrm>
        </p:grpSpPr>
        <p:cxnSp>
          <p:nvCxnSpPr>
            <p:cNvPr id="6" name="直線矢印コネクタ 5">
              <a:extLst>
                <a:ext uri="{FF2B5EF4-FFF2-40B4-BE49-F238E27FC236}">
                  <a16:creationId xmlns:a16="http://schemas.microsoft.com/office/drawing/2014/main" id="{CBC0010C-E117-EE4B-92BC-FD8B626E09C1}"/>
                </a:ext>
              </a:extLst>
            </p:cNvPr>
            <p:cNvCxnSpPr>
              <a:cxnSpLocks/>
            </p:cNvCxnSpPr>
            <p:nvPr/>
          </p:nvCxnSpPr>
          <p:spPr>
            <a:xfrm flipH="1">
              <a:off x="7367013" y="4339311"/>
              <a:ext cx="1480984" cy="0"/>
            </a:xfrm>
            <a:prstGeom prst="straightConnector1">
              <a:avLst/>
            </a:prstGeom>
            <a:ln w="31750" cap="sq">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0" name="直線矢印コネクタ 49">
              <a:extLst>
                <a:ext uri="{FF2B5EF4-FFF2-40B4-BE49-F238E27FC236}">
                  <a16:creationId xmlns:a16="http://schemas.microsoft.com/office/drawing/2014/main" id="{3246898B-B20B-5142-B74B-4DBA32007CF2}"/>
                </a:ext>
              </a:extLst>
            </p:cNvPr>
            <p:cNvCxnSpPr>
              <a:cxnSpLocks/>
            </p:cNvCxnSpPr>
            <p:nvPr/>
          </p:nvCxnSpPr>
          <p:spPr>
            <a:xfrm flipV="1">
              <a:off x="7367012" y="5163203"/>
              <a:ext cx="1480984" cy="0"/>
            </a:xfrm>
            <a:prstGeom prst="straightConnector1">
              <a:avLst/>
            </a:prstGeom>
            <a:ln w="31750" cap="sq">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51" name="テキスト ボックス 50">
            <a:extLst>
              <a:ext uri="{FF2B5EF4-FFF2-40B4-BE49-F238E27FC236}">
                <a16:creationId xmlns:a16="http://schemas.microsoft.com/office/drawing/2014/main" id="{BBA5B1C1-D3A9-2C42-BD12-64F970BB8D65}"/>
              </a:ext>
            </a:extLst>
          </p:cNvPr>
          <p:cNvSpPr txBox="1"/>
          <p:nvPr/>
        </p:nvSpPr>
        <p:spPr>
          <a:xfrm>
            <a:off x="3930396" y="3771803"/>
            <a:ext cx="1940371" cy="307777"/>
          </a:xfrm>
          <a:prstGeom prst="rect">
            <a:avLst/>
          </a:prstGeom>
          <a:noFill/>
        </p:spPr>
        <p:txBody>
          <a:bodyPr wrap="square" rtlCol="0">
            <a:spAutoFit/>
          </a:bodyPr>
          <a:lstStyle/>
          <a:p>
            <a:pPr algn="ctr"/>
            <a:r>
              <a:rPr lang="en-US" sz="1400" b="1" dirty="0" err="1">
                <a:latin typeface="Meiryo UI" panose="020B0604030504040204" pitchFamily="34" charset="-128"/>
                <a:ea typeface="Meiryo UI" panose="020B0604030504040204" pitchFamily="34" charset="-128"/>
              </a:rPr>
              <a:t>LTIツールプロバイダ</a:t>
            </a:r>
            <a:r>
              <a:rPr lang="en-US" sz="1400" b="1" dirty="0">
                <a:latin typeface="Meiryo UI" panose="020B0604030504040204" pitchFamily="34" charset="-128"/>
                <a:ea typeface="Meiryo UI" panose="020B0604030504040204" pitchFamily="34" charset="-128"/>
              </a:rPr>
              <a:t>ー</a:t>
            </a:r>
            <a:endParaRPr sz="1400" b="1" dirty="0">
              <a:latin typeface="Meiryo UI" panose="020B0604030504040204" pitchFamily="34" charset="-128"/>
              <a:ea typeface="Meiryo UI" panose="020B0604030504040204" pitchFamily="34" charset="-128"/>
            </a:endParaRPr>
          </a:p>
        </p:txBody>
      </p:sp>
      <p:sp>
        <p:nvSpPr>
          <p:cNvPr id="52" name="テキスト ボックス 51">
            <a:extLst>
              <a:ext uri="{FF2B5EF4-FFF2-40B4-BE49-F238E27FC236}">
                <a16:creationId xmlns:a16="http://schemas.microsoft.com/office/drawing/2014/main" id="{407EE34D-6F11-A949-AE99-DD3EDC8301E7}"/>
              </a:ext>
            </a:extLst>
          </p:cNvPr>
          <p:cNvSpPr txBox="1"/>
          <p:nvPr/>
        </p:nvSpPr>
        <p:spPr>
          <a:xfrm>
            <a:off x="2516925" y="5245748"/>
            <a:ext cx="1285928" cy="276999"/>
          </a:xfrm>
          <a:prstGeom prst="rect">
            <a:avLst/>
          </a:prstGeom>
          <a:noFill/>
        </p:spPr>
        <p:txBody>
          <a:bodyPr wrap="none" rtlCol="0">
            <a:spAutoFit/>
          </a:bodyPr>
          <a:lstStyle/>
          <a:p>
            <a:pPr algn="ctr"/>
            <a:r>
              <a:rPr lang="en-US" altLang="ja-JP" sz="1200" dirty="0">
                <a:latin typeface="Meiryo UI" panose="020B0604030504040204" pitchFamily="34" charset="-128"/>
                <a:ea typeface="Meiryo UI" panose="020B0604030504040204" pitchFamily="34" charset="-128"/>
              </a:rPr>
              <a:t>ID</a:t>
            </a:r>
            <a:r>
              <a:rPr lang="ja-JP" altLang="en-US" sz="1200">
                <a:latin typeface="Meiryo UI" panose="020B0604030504040204" pitchFamily="34" charset="-128"/>
                <a:ea typeface="Meiryo UI" panose="020B0604030504040204" pitchFamily="34" charset="-128"/>
              </a:rPr>
              <a:t>＋共有秘密鍵</a:t>
            </a:r>
            <a:endParaRPr sz="1200" dirty="0">
              <a:latin typeface="Meiryo UI" panose="020B0604030504040204" pitchFamily="34" charset="-128"/>
              <a:ea typeface="Meiryo UI" panose="020B0604030504040204" pitchFamily="34" charset="-128"/>
            </a:endParaRPr>
          </a:p>
        </p:txBody>
      </p:sp>
      <p:cxnSp>
        <p:nvCxnSpPr>
          <p:cNvPr id="53" name="直線矢印コネクタ 52">
            <a:extLst>
              <a:ext uri="{FF2B5EF4-FFF2-40B4-BE49-F238E27FC236}">
                <a16:creationId xmlns:a16="http://schemas.microsoft.com/office/drawing/2014/main" id="{F7FBB50E-6E17-7B46-9BD0-1452DFC9C71C}"/>
              </a:ext>
            </a:extLst>
          </p:cNvPr>
          <p:cNvCxnSpPr>
            <a:cxnSpLocks/>
          </p:cNvCxnSpPr>
          <p:nvPr/>
        </p:nvCxnSpPr>
        <p:spPr>
          <a:xfrm>
            <a:off x="656468" y="4771032"/>
            <a:ext cx="644192" cy="0"/>
          </a:xfrm>
          <a:prstGeom prst="straightConnector1">
            <a:avLst/>
          </a:prstGeom>
          <a:ln w="31750" cap="sq">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9" name="正方形/長方形 28">
            <a:extLst>
              <a:ext uri="{FF2B5EF4-FFF2-40B4-BE49-F238E27FC236}">
                <a16:creationId xmlns:a16="http://schemas.microsoft.com/office/drawing/2014/main" id="{B6DFB39E-F324-4B47-AD57-7AD0E8BE89F7}"/>
              </a:ext>
            </a:extLst>
          </p:cNvPr>
          <p:cNvSpPr/>
          <p:nvPr/>
        </p:nvSpPr>
        <p:spPr>
          <a:xfrm>
            <a:off x="1317981" y="3360368"/>
            <a:ext cx="980382" cy="3104491"/>
          </a:xfrm>
          <a:prstGeom prst="rect">
            <a:avLst/>
          </a:prstGeom>
          <a:noFill/>
          <a:ln w="12700">
            <a:solidFill>
              <a:schemeClr val="tx1"/>
            </a:solidFill>
          </a:ln>
        </p:spPr>
        <p:txBody>
          <a:bodyPr wrap="none" anchor="t">
            <a:noAutofit/>
          </a:bodyPr>
          <a:lstStyle/>
          <a:p>
            <a:pPr algn="ctr"/>
            <a:endParaRPr lang="ja-JP" altLang="en-US" sz="1600" b="1">
              <a:latin typeface="Century Gothic" panose="020B0502020202020204" pitchFamily="34" charset="0"/>
            </a:endParaRPr>
          </a:p>
        </p:txBody>
      </p:sp>
      <p:grpSp>
        <p:nvGrpSpPr>
          <p:cNvPr id="4" name="グループ化 3">
            <a:extLst>
              <a:ext uri="{FF2B5EF4-FFF2-40B4-BE49-F238E27FC236}">
                <a16:creationId xmlns:a16="http://schemas.microsoft.com/office/drawing/2014/main" id="{D9CB096A-C693-0748-BBDF-48A53DCC4387}"/>
              </a:ext>
            </a:extLst>
          </p:cNvPr>
          <p:cNvGrpSpPr/>
          <p:nvPr/>
        </p:nvGrpSpPr>
        <p:grpSpPr>
          <a:xfrm>
            <a:off x="6440758" y="3190872"/>
            <a:ext cx="828000" cy="3273988"/>
            <a:chOff x="11073034" y="3190872"/>
            <a:chExt cx="828000" cy="3273988"/>
          </a:xfrm>
        </p:grpSpPr>
        <p:sp>
          <p:nvSpPr>
            <p:cNvPr id="40" name="角丸四角形 39">
              <a:extLst>
                <a:ext uri="{FF2B5EF4-FFF2-40B4-BE49-F238E27FC236}">
                  <a16:creationId xmlns:a16="http://schemas.microsoft.com/office/drawing/2014/main" id="{D7CEBD52-DCBE-FC4A-AA55-715C44BF4381}"/>
                </a:ext>
              </a:extLst>
            </p:cNvPr>
            <p:cNvSpPr/>
            <p:nvPr/>
          </p:nvSpPr>
          <p:spPr>
            <a:xfrm>
              <a:off x="11073034" y="3190872"/>
              <a:ext cx="828000" cy="3273988"/>
            </a:xfrm>
            <a:prstGeom prst="roundRect">
              <a:avLst>
                <a:gd name="adj" fmla="val 11988"/>
              </a:avLst>
            </a:prstGeom>
            <a:solidFill>
              <a:schemeClr val="bg2">
                <a:lumMod val="60000"/>
                <a:lumOff val="40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0" tIns="45720" rIns="0" bIns="45720" numCol="1" spcCol="0" rtlCol="0" fromWordArt="0" anchor="t" anchorCtr="0" forceAA="0" compatLnSpc="1">
              <a:prstTxWarp prst="textNoShape">
                <a:avLst/>
              </a:prstTxWarp>
              <a:noAutofit/>
            </a:bodyPr>
            <a:lstStyle/>
            <a:p>
              <a:pPr algn="ctr"/>
              <a:r>
                <a:rPr lang="ja-JP" altLang="en-US" sz="1400" b="1">
                  <a:latin typeface="Meiryo UI" panose="020B0604030504040204" pitchFamily="34" charset="-128"/>
                  <a:ea typeface="Meiryo UI" panose="020B0604030504040204" pitchFamily="34" charset="-128"/>
                </a:rPr>
                <a:t>ビデオ</a:t>
              </a:r>
              <a:endParaRPr lang="en-US" altLang="ja-JP" sz="1400" b="1" dirty="0">
                <a:latin typeface="Meiryo UI" panose="020B0604030504040204" pitchFamily="34" charset="-128"/>
                <a:ea typeface="Meiryo UI" panose="020B0604030504040204" pitchFamily="34" charset="-128"/>
              </a:endParaRPr>
            </a:p>
            <a:p>
              <a:pPr algn="ctr"/>
              <a:r>
                <a:rPr lang="ja-JP" altLang="en-US" sz="1400" b="1">
                  <a:latin typeface="Meiryo UI" panose="020B0604030504040204" pitchFamily="34" charset="-128"/>
                  <a:ea typeface="Meiryo UI" panose="020B0604030504040204" pitchFamily="34" charset="-128"/>
                </a:rPr>
                <a:t>サービス</a:t>
              </a:r>
              <a:endParaRPr sz="1400" b="1" dirty="0">
                <a:latin typeface="Meiryo UI" panose="020B0604030504040204" pitchFamily="34" charset="-128"/>
                <a:ea typeface="Meiryo UI" panose="020B0604030504040204" pitchFamily="34" charset="-128"/>
              </a:endParaRPr>
            </a:p>
          </p:txBody>
        </p:sp>
        <p:pic>
          <p:nvPicPr>
            <p:cNvPr id="41" name="図 40" descr="挿絵 が含まれている画像&#10;&#10;自動的に生成された説明">
              <a:extLst>
                <a:ext uri="{FF2B5EF4-FFF2-40B4-BE49-F238E27FC236}">
                  <a16:creationId xmlns:a16="http://schemas.microsoft.com/office/drawing/2014/main" id="{F519C640-0790-A049-B9C7-6035A0D7DA0F}"/>
                </a:ext>
              </a:extLst>
            </p:cNvPr>
            <p:cNvPicPr>
              <a:picLocks noChangeAspect="1"/>
            </p:cNvPicPr>
            <p:nvPr/>
          </p:nvPicPr>
          <p:blipFill>
            <a:blip r:embed="rId3"/>
            <a:stretch>
              <a:fillRect/>
            </a:stretch>
          </p:blipFill>
          <p:spPr>
            <a:xfrm>
              <a:off x="11217034" y="5580057"/>
              <a:ext cx="540000" cy="540000"/>
            </a:xfrm>
            <a:prstGeom prst="rect">
              <a:avLst/>
            </a:prstGeom>
          </p:spPr>
        </p:pic>
        <p:pic>
          <p:nvPicPr>
            <p:cNvPr id="42" name="図 41">
              <a:extLst>
                <a:ext uri="{FF2B5EF4-FFF2-40B4-BE49-F238E27FC236}">
                  <a16:creationId xmlns:a16="http://schemas.microsoft.com/office/drawing/2014/main" id="{52F0E2BF-0E91-9B4D-B359-86636ABDBE5A}"/>
                </a:ext>
              </a:extLst>
            </p:cNvPr>
            <p:cNvPicPr>
              <a:picLocks noChangeAspect="1"/>
            </p:cNvPicPr>
            <p:nvPr/>
          </p:nvPicPr>
          <p:blipFill>
            <a:blip r:embed="rId4"/>
            <a:srcRect/>
            <a:stretch/>
          </p:blipFill>
          <p:spPr>
            <a:xfrm>
              <a:off x="11153062" y="4579621"/>
              <a:ext cx="667945" cy="783552"/>
            </a:xfrm>
            <a:prstGeom prst="rect">
              <a:avLst/>
            </a:prstGeom>
          </p:spPr>
        </p:pic>
        <p:pic>
          <p:nvPicPr>
            <p:cNvPr id="43" name="図 42" descr="黒い背景に白い文字がある&#10;&#10;中程度の精度で自動的に生成された説明">
              <a:extLst>
                <a:ext uri="{FF2B5EF4-FFF2-40B4-BE49-F238E27FC236}">
                  <a16:creationId xmlns:a16="http://schemas.microsoft.com/office/drawing/2014/main" id="{ABD0C7A2-D2BF-7E4D-BD8F-7BE30584E196}"/>
                </a:ext>
              </a:extLst>
            </p:cNvPr>
            <p:cNvPicPr>
              <a:picLocks noChangeAspect="1"/>
            </p:cNvPicPr>
            <p:nvPr/>
          </p:nvPicPr>
          <p:blipFill>
            <a:blip r:embed="rId5"/>
            <a:stretch>
              <a:fillRect/>
            </a:stretch>
          </p:blipFill>
          <p:spPr>
            <a:xfrm>
              <a:off x="11217034" y="3928394"/>
              <a:ext cx="540000" cy="540000"/>
            </a:xfrm>
            <a:prstGeom prst="rect">
              <a:avLst/>
            </a:prstGeom>
          </p:spPr>
        </p:pic>
      </p:grpSp>
      <p:cxnSp>
        <p:nvCxnSpPr>
          <p:cNvPr id="81" name="直線コネクタ 80">
            <a:extLst>
              <a:ext uri="{FF2B5EF4-FFF2-40B4-BE49-F238E27FC236}">
                <a16:creationId xmlns:a16="http://schemas.microsoft.com/office/drawing/2014/main" id="{8738E5CC-C6E5-5B42-81C2-21E53651F45E}"/>
              </a:ext>
            </a:extLst>
          </p:cNvPr>
          <p:cNvCxnSpPr>
            <a:cxnSpLocks/>
            <a:stCxn id="55" idx="3"/>
            <a:endCxn id="40" idx="1"/>
          </p:cNvCxnSpPr>
          <p:nvPr/>
        </p:nvCxnSpPr>
        <p:spPr>
          <a:xfrm>
            <a:off x="5751165" y="4827866"/>
            <a:ext cx="689593" cy="0"/>
          </a:xfrm>
          <a:prstGeom prst="line">
            <a:avLst/>
          </a:prstGeom>
          <a:ln w="31750" cap="sq">
            <a:solidFill>
              <a:schemeClr val="tx1"/>
            </a:solidFill>
            <a:headEnd type="triangle" w="lg" len="lg"/>
            <a:tailEnd type="none" w="lg" len="lg"/>
          </a:ln>
        </p:spPr>
        <p:style>
          <a:lnRef idx="1">
            <a:schemeClr val="accent1"/>
          </a:lnRef>
          <a:fillRef idx="0">
            <a:schemeClr val="accent1"/>
          </a:fillRef>
          <a:effectRef idx="0">
            <a:schemeClr val="accent1"/>
          </a:effectRef>
          <a:fontRef idx="minor">
            <a:schemeClr val="tx1"/>
          </a:fontRef>
        </p:style>
      </p:cxnSp>
      <p:grpSp>
        <p:nvGrpSpPr>
          <p:cNvPr id="14" name="グループ化 13">
            <a:extLst>
              <a:ext uri="{FF2B5EF4-FFF2-40B4-BE49-F238E27FC236}">
                <a16:creationId xmlns:a16="http://schemas.microsoft.com/office/drawing/2014/main" id="{4BC1C7BA-EE17-0849-B655-F75F7FB6EB2D}"/>
              </a:ext>
            </a:extLst>
          </p:cNvPr>
          <p:cNvGrpSpPr/>
          <p:nvPr/>
        </p:nvGrpSpPr>
        <p:grpSpPr>
          <a:xfrm>
            <a:off x="61433" y="3796857"/>
            <a:ext cx="595035" cy="2062019"/>
            <a:chOff x="4701702" y="3928394"/>
            <a:chExt cx="595035" cy="2062019"/>
          </a:xfrm>
        </p:grpSpPr>
        <p:pic>
          <p:nvPicPr>
            <p:cNvPr id="12" name="図 11">
              <a:extLst>
                <a:ext uri="{FF2B5EF4-FFF2-40B4-BE49-F238E27FC236}">
                  <a16:creationId xmlns:a16="http://schemas.microsoft.com/office/drawing/2014/main" id="{CB2DC5D9-D3AF-7642-A8D4-1A8A3B0CD053}"/>
                </a:ext>
              </a:extLst>
            </p:cNvPr>
            <p:cNvPicPr>
              <a:picLocks noChangeAspect="1"/>
            </p:cNvPicPr>
            <p:nvPr/>
          </p:nvPicPr>
          <p:blipFill>
            <a:blip r:embed="rId6"/>
            <a:srcRect/>
            <a:stretch/>
          </p:blipFill>
          <p:spPr>
            <a:xfrm>
              <a:off x="4761808" y="5066268"/>
              <a:ext cx="474821" cy="511346"/>
            </a:xfrm>
            <a:prstGeom prst="rect">
              <a:avLst/>
            </a:prstGeom>
          </p:spPr>
        </p:pic>
        <p:pic>
          <p:nvPicPr>
            <p:cNvPr id="37" name="グラフィックス 153">
              <a:extLst>
                <a:ext uri="{FF2B5EF4-FFF2-40B4-BE49-F238E27FC236}">
                  <a16:creationId xmlns:a16="http://schemas.microsoft.com/office/drawing/2014/main" id="{A10E6E5B-2492-CF48-9004-1FC1E386750A}"/>
                </a:ext>
              </a:extLst>
            </p:cNvPr>
            <p:cNvPicPr>
              <a:picLocks noChangeAspect="1"/>
            </p:cNvPicPr>
            <p:nvPr/>
          </p:nvPicPr>
          <p:blipFill>
            <a:blip r:embed="rId7"/>
            <a:srcRect/>
            <a:stretch/>
          </p:blipFill>
          <p:spPr>
            <a:xfrm>
              <a:off x="4759219" y="3928394"/>
              <a:ext cx="480000" cy="540000"/>
            </a:xfrm>
            <a:prstGeom prst="rect">
              <a:avLst/>
            </a:prstGeom>
          </p:spPr>
        </p:pic>
        <p:sp>
          <p:nvSpPr>
            <p:cNvPr id="44" name="テキスト ボックス 43">
              <a:extLst>
                <a:ext uri="{FF2B5EF4-FFF2-40B4-BE49-F238E27FC236}">
                  <a16:creationId xmlns:a16="http://schemas.microsoft.com/office/drawing/2014/main" id="{63554853-2806-ED4C-8005-12731E6A66B1}"/>
                </a:ext>
              </a:extLst>
            </p:cNvPr>
            <p:cNvSpPr txBox="1"/>
            <p:nvPr/>
          </p:nvSpPr>
          <p:spPr>
            <a:xfrm>
              <a:off x="4701702" y="4469530"/>
              <a:ext cx="595035" cy="338554"/>
            </a:xfrm>
            <a:prstGeom prst="rect">
              <a:avLst/>
            </a:prstGeom>
            <a:noFill/>
          </p:spPr>
          <p:txBody>
            <a:bodyPr wrap="none" rtlCol="0">
              <a:spAutoFit/>
            </a:bodyPr>
            <a:lstStyle/>
            <a:p>
              <a:pPr algn="ctr"/>
              <a:r>
                <a:rPr lang="ja-JP" altLang="en-US" sz="1600">
                  <a:latin typeface="Meiryo UI" panose="020B0604030504040204" pitchFamily="34" charset="-128"/>
                  <a:ea typeface="Meiryo UI" panose="020B0604030504040204" pitchFamily="34" charset="-128"/>
                </a:rPr>
                <a:t>学生</a:t>
              </a:r>
              <a:endParaRPr sz="1600" dirty="0">
                <a:latin typeface="Meiryo UI" panose="020B0604030504040204" pitchFamily="34" charset="-128"/>
                <a:ea typeface="Meiryo UI" panose="020B0604030504040204" pitchFamily="34" charset="-128"/>
              </a:endParaRPr>
            </a:p>
          </p:txBody>
        </p:sp>
        <p:sp>
          <p:nvSpPr>
            <p:cNvPr id="45" name="テキスト ボックス 44">
              <a:extLst>
                <a:ext uri="{FF2B5EF4-FFF2-40B4-BE49-F238E27FC236}">
                  <a16:creationId xmlns:a16="http://schemas.microsoft.com/office/drawing/2014/main" id="{BD6DE364-4FB1-8946-A74B-A886DDA51377}"/>
                </a:ext>
              </a:extLst>
            </p:cNvPr>
            <p:cNvSpPr txBox="1"/>
            <p:nvPr/>
          </p:nvSpPr>
          <p:spPr>
            <a:xfrm>
              <a:off x="4701702" y="5651859"/>
              <a:ext cx="595035" cy="338554"/>
            </a:xfrm>
            <a:prstGeom prst="rect">
              <a:avLst/>
            </a:prstGeom>
            <a:noFill/>
          </p:spPr>
          <p:txBody>
            <a:bodyPr wrap="none" rtlCol="0">
              <a:spAutoFit/>
            </a:bodyPr>
            <a:lstStyle/>
            <a:p>
              <a:pPr algn="ctr"/>
              <a:r>
                <a:rPr lang="ja-JP" altLang="en-US" sz="1600">
                  <a:latin typeface="Meiryo UI" panose="020B0604030504040204" pitchFamily="34" charset="-128"/>
                  <a:ea typeface="Meiryo UI" panose="020B0604030504040204" pitchFamily="34" charset="-128"/>
                </a:rPr>
                <a:t>教員</a:t>
              </a:r>
              <a:endParaRPr sz="1600" dirty="0">
                <a:latin typeface="Meiryo UI" panose="020B0604030504040204" pitchFamily="34" charset="-128"/>
                <a:ea typeface="Meiryo UI" panose="020B0604030504040204" pitchFamily="34" charset="-128"/>
              </a:endParaRPr>
            </a:p>
          </p:txBody>
        </p:sp>
      </p:grpSp>
      <p:pic>
        <p:nvPicPr>
          <p:cNvPr id="17" name="グラフィックス 16" descr="データベース 単色塗りつぶし">
            <a:extLst>
              <a:ext uri="{FF2B5EF4-FFF2-40B4-BE49-F238E27FC236}">
                <a16:creationId xmlns:a16="http://schemas.microsoft.com/office/drawing/2014/main" id="{B5588640-D420-1944-930A-326AB83585A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443382" y="4606501"/>
            <a:ext cx="914400" cy="914400"/>
          </a:xfrm>
          <a:prstGeom prst="rect">
            <a:avLst/>
          </a:prstGeom>
        </p:spPr>
      </p:pic>
      <p:sp>
        <p:nvSpPr>
          <p:cNvPr id="54" name="テキスト ボックス 53">
            <a:extLst>
              <a:ext uri="{FF2B5EF4-FFF2-40B4-BE49-F238E27FC236}">
                <a16:creationId xmlns:a16="http://schemas.microsoft.com/office/drawing/2014/main" id="{21BC5802-C171-B444-A286-DE84CA5C60BE}"/>
              </a:ext>
            </a:extLst>
          </p:cNvPr>
          <p:cNvSpPr txBox="1"/>
          <p:nvPr/>
        </p:nvSpPr>
        <p:spPr>
          <a:xfrm>
            <a:off x="2669698" y="3152901"/>
            <a:ext cx="980382" cy="807169"/>
          </a:xfrm>
          <a:prstGeom prst="downArrowCallout">
            <a:avLst/>
          </a:prstGeom>
          <a:solidFill>
            <a:schemeClr val="accent1">
              <a:lumMod val="20000"/>
              <a:lumOff val="80000"/>
            </a:schemeClr>
          </a:solidFill>
        </p:spPr>
        <p:txBody>
          <a:bodyPr wrap="square" rtlCol="0" anchor="ctr">
            <a:noAutofit/>
          </a:bodyPr>
          <a:lstStyle/>
          <a:p>
            <a:pPr algn="ctr"/>
            <a:r>
              <a:rPr lang="en-US" altLang="ja-JP" sz="1600" b="1" dirty="0"/>
              <a:t>OAuth</a:t>
            </a:r>
            <a:endParaRPr sz="1200" b="1" dirty="0">
              <a:latin typeface="Meiryo UI" panose="020B0604030504040204" pitchFamily="34" charset="-128"/>
              <a:ea typeface="Meiryo UI" panose="020B0604030504040204" pitchFamily="34" charset="-128"/>
            </a:endParaRPr>
          </a:p>
        </p:txBody>
      </p:sp>
      <p:sp>
        <p:nvSpPr>
          <p:cNvPr id="2" name="正方形/長方形 1">
            <a:extLst>
              <a:ext uri="{FF2B5EF4-FFF2-40B4-BE49-F238E27FC236}">
                <a16:creationId xmlns:a16="http://schemas.microsoft.com/office/drawing/2014/main" id="{E03F6E3D-D331-2F4A-8B6D-9FA4683937A1}"/>
              </a:ext>
            </a:extLst>
          </p:cNvPr>
          <p:cNvSpPr/>
          <p:nvPr/>
        </p:nvSpPr>
        <p:spPr>
          <a:xfrm>
            <a:off x="3869691" y="5711481"/>
            <a:ext cx="2061783" cy="523220"/>
          </a:xfrm>
          <a:prstGeom prst="rect">
            <a:avLst/>
          </a:prstGeom>
        </p:spPr>
        <p:txBody>
          <a:bodyPr wrap="none">
            <a:spAutoFit/>
          </a:bodyPr>
          <a:lstStyle/>
          <a:p>
            <a:pPr algn="ctr"/>
            <a:r>
              <a:rPr lang="en-US" altLang="ja-JP" sz="1600" dirty="0"/>
              <a:t>typescript + </a:t>
            </a:r>
            <a:r>
              <a:rPr lang="en-US" altLang="ja-JP" sz="1600" dirty="0" err="1"/>
              <a:t>prizma</a:t>
            </a:r>
            <a:endParaRPr lang="en-US" altLang="ja-JP" sz="1600" dirty="0"/>
          </a:p>
          <a:p>
            <a:pPr algn="ctr"/>
            <a:r>
              <a:rPr lang="en-US" sz="1200" dirty="0">
                <a:latin typeface="Century Gothic" panose="020B0502020202020204" pitchFamily="34" charset="0"/>
              </a:rPr>
              <a:t>（PostgreSQL）</a:t>
            </a:r>
            <a:endParaRPr sz="1200" dirty="0">
              <a:latin typeface="Century Gothic" panose="020B0502020202020204" pitchFamily="34" charset="0"/>
            </a:endParaRPr>
          </a:p>
        </p:txBody>
      </p:sp>
      <p:sp>
        <p:nvSpPr>
          <p:cNvPr id="3" name="正方形/長方形 2">
            <a:extLst>
              <a:ext uri="{FF2B5EF4-FFF2-40B4-BE49-F238E27FC236}">
                <a16:creationId xmlns:a16="http://schemas.microsoft.com/office/drawing/2014/main" id="{3449DD34-CFFE-C04F-94E4-8ED66F8EB53C}"/>
              </a:ext>
            </a:extLst>
          </p:cNvPr>
          <p:cNvSpPr/>
          <p:nvPr/>
        </p:nvSpPr>
        <p:spPr>
          <a:xfrm>
            <a:off x="5826979" y="4900342"/>
            <a:ext cx="603050" cy="523220"/>
          </a:xfrm>
          <a:prstGeom prst="rect">
            <a:avLst/>
          </a:prstGeom>
        </p:spPr>
        <p:txBody>
          <a:bodyPr wrap="none">
            <a:spAutoFit/>
          </a:bodyPr>
          <a:lstStyle/>
          <a:p>
            <a:pPr algn="ctr"/>
            <a:r>
              <a:rPr lang="en-US" altLang="ja-JP" sz="1400" b="1" dirty="0">
                <a:latin typeface="Century Gothic" panose="020B0502020202020204" pitchFamily="34" charset="0"/>
                <a:ea typeface="Meiryo UI" panose="020B0604030504040204" pitchFamily="34" charset="-128"/>
              </a:rPr>
              <a:t>http/</a:t>
            </a:r>
            <a:br>
              <a:rPr lang="en-US" altLang="ja-JP" sz="1400" b="1" dirty="0">
                <a:latin typeface="Century Gothic" panose="020B0502020202020204" pitchFamily="34" charset="0"/>
                <a:ea typeface="Meiryo UI" panose="020B0604030504040204" pitchFamily="34" charset="-128"/>
              </a:rPr>
            </a:br>
            <a:r>
              <a:rPr lang="en-US" altLang="ja-JP" sz="1400" b="1" dirty="0">
                <a:latin typeface="Century Gothic" panose="020B0502020202020204" pitchFamily="34" charset="0"/>
                <a:ea typeface="Meiryo UI" panose="020B0604030504040204" pitchFamily="34" charset="-128"/>
              </a:rPr>
              <a:t>https</a:t>
            </a:r>
          </a:p>
        </p:txBody>
      </p:sp>
      <p:grpSp>
        <p:nvGrpSpPr>
          <p:cNvPr id="21" name="グループ化 20">
            <a:extLst>
              <a:ext uri="{FF2B5EF4-FFF2-40B4-BE49-F238E27FC236}">
                <a16:creationId xmlns:a16="http://schemas.microsoft.com/office/drawing/2014/main" id="{9EF11D4C-E8A3-2646-BB57-E137FB881214}"/>
              </a:ext>
            </a:extLst>
          </p:cNvPr>
          <p:cNvGrpSpPr/>
          <p:nvPr/>
        </p:nvGrpSpPr>
        <p:grpSpPr>
          <a:xfrm>
            <a:off x="1484172" y="3789262"/>
            <a:ext cx="648000" cy="2343021"/>
            <a:chOff x="6350983" y="3600070"/>
            <a:chExt cx="648000" cy="2343021"/>
          </a:xfrm>
        </p:grpSpPr>
        <p:pic>
          <p:nvPicPr>
            <p:cNvPr id="8" name="図 7" descr="ロゴ, 会社名&#10;&#10;自動的に生成された説明">
              <a:extLst>
                <a:ext uri="{FF2B5EF4-FFF2-40B4-BE49-F238E27FC236}">
                  <a16:creationId xmlns:a16="http://schemas.microsoft.com/office/drawing/2014/main" id="{7B3796A6-5FDA-4348-B6DD-8EC601E971AB}"/>
                </a:ext>
              </a:extLst>
            </p:cNvPr>
            <p:cNvPicPr>
              <a:picLocks noChangeAspect="1"/>
            </p:cNvPicPr>
            <p:nvPr/>
          </p:nvPicPr>
          <p:blipFill rotWithShape="1">
            <a:blip r:embed="rId10"/>
            <a:srcRect l="29965" t="15390" r="28986" b="15776"/>
            <a:stretch/>
          </p:blipFill>
          <p:spPr>
            <a:xfrm>
              <a:off x="6350983" y="4546263"/>
              <a:ext cx="648000" cy="610435"/>
            </a:xfrm>
            <a:prstGeom prst="roundRect">
              <a:avLst/>
            </a:prstGeom>
          </p:spPr>
        </p:pic>
        <p:pic>
          <p:nvPicPr>
            <p:cNvPr id="10" name="図 9" descr="抽象, 挿絵 が含まれている画像&#10;&#10;自動的に生成された説明">
              <a:extLst>
                <a:ext uri="{FF2B5EF4-FFF2-40B4-BE49-F238E27FC236}">
                  <a16:creationId xmlns:a16="http://schemas.microsoft.com/office/drawing/2014/main" id="{0CBB7D6B-6566-F540-A5A4-FF9F0811DE8B}"/>
                </a:ext>
              </a:extLst>
            </p:cNvPr>
            <p:cNvPicPr>
              <a:picLocks noChangeAspect="1"/>
            </p:cNvPicPr>
            <p:nvPr/>
          </p:nvPicPr>
          <p:blipFill>
            <a:blip r:embed="rId11"/>
            <a:stretch>
              <a:fillRect/>
            </a:stretch>
          </p:blipFill>
          <p:spPr>
            <a:xfrm>
              <a:off x="6350983" y="3600070"/>
              <a:ext cx="648000" cy="648000"/>
            </a:xfrm>
            <a:prstGeom prst="rect">
              <a:avLst/>
            </a:prstGeom>
          </p:spPr>
        </p:pic>
        <p:pic>
          <p:nvPicPr>
            <p:cNvPr id="20" name="図 19" descr="ロゴ&#10;&#10;自動的に生成された説明">
              <a:extLst>
                <a:ext uri="{FF2B5EF4-FFF2-40B4-BE49-F238E27FC236}">
                  <a16:creationId xmlns:a16="http://schemas.microsoft.com/office/drawing/2014/main" id="{992BAF0D-C250-7545-A34F-DF15EE1F5877}"/>
                </a:ext>
              </a:extLst>
            </p:cNvPr>
            <p:cNvPicPr>
              <a:picLocks noChangeAspect="1"/>
            </p:cNvPicPr>
            <p:nvPr/>
          </p:nvPicPr>
          <p:blipFill>
            <a:blip r:embed="rId12"/>
            <a:stretch>
              <a:fillRect/>
            </a:stretch>
          </p:blipFill>
          <p:spPr>
            <a:xfrm>
              <a:off x="6350983" y="5454892"/>
              <a:ext cx="648000" cy="488199"/>
            </a:xfrm>
            <a:prstGeom prst="rect">
              <a:avLst/>
            </a:prstGeom>
          </p:spPr>
        </p:pic>
      </p:grpSp>
      <p:grpSp>
        <p:nvGrpSpPr>
          <p:cNvPr id="49" name="グループ化 48">
            <a:extLst>
              <a:ext uri="{FF2B5EF4-FFF2-40B4-BE49-F238E27FC236}">
                <a16:creationId xmlns:a16="http://schemas.microsoft.com/office/drawing/2014/main" id="{449F42FB-2E26-C743-9F54-1E07B845CBDE}"/>
              </a:ext>
            </a:extLst>
          </p:cNvPr>
          <p:cNvGrpSpPr/>
          <p:nvPr/>
        </p:nvGrpSpPr>
        <p:grpSpPr>
          <a:xfrm>
            <a:off x="1496204" y="2630717"/>
            <a:ext cx="570990" cy="801843"/>
            <a:chOff x="10736928" y="3922387"/>
            <a:chExt cx="570990" cy="801843"/>
          </a:xfrm>
        </p:grpSpPr>
        <p:pic>
          <p:nvPicPr>
            <p:cNvPr id="56" name="グラフィックス 55" descr="サーバー">
              <a:extLst>
                <a:ext uri="{FF2B5EF4-FFF2-40B4-BE49-F238E27FC236}">
                  <a16:creationId xmlns:a16="http://schemas.microsoft.com/office/drawing/2014/main" id="{81626D77-FD30-0747-8F60-6FDE584B971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0751450" y="4182284"/>
              <a:ext cx="541946" cy="541946"/>
            </a:xfrm>
            <a:prstGeom prst="rect">
              <a:avLst/>
            </a:prstGeom>
          </p:spPr>
        </p:pic>
        <p:sp>
          <p:nvSpPr>
            <p:cNvPr id="57" name="テキスト ボックス 56">
              <a:extLst>
                <a:ext uri="{FF2B5EF4-FFF2-40B4-BE49-F238E27FC236}">
                  <a16:creationId xmlns:a16="http://schemas.microsoft.com/office/drawing/2014/main" id="{72BCE828-9EC2-1E44-9386-ED1F015E9598}"/>
                </a:ext>
              </a:extLst>
            </p:cNvPr>
            <p:cNvSpPr txBox="1"/>
            <p:nvPr/>
          </p:nvSpPr>
          <p:spPr>
            <a:xfrm>
              <a:off x="10736928" y="3922387"/>
              <a:ext cx="570990" cy="338554"/>
            </a:xfrm>
            <a:prstGeom prst="rect">
              <a:avLst/>
            </a:prstGeom>
            <a:noFill/>
          </p:spPr>
          <p:txBody>
            <a:bodyPr wrap="none" rtlCol="0">
              <a:spAutoFit/>
            </a:bodyPr>
            <a:lstStyle/>
            <a:p>
              <a:pPr algn="ctr"/>
              <a:r>
                <a:rPr lang="en-US" altLang="ja-JP" sz="1600" b="1" dirty="0">
                  <a:latin typeface="Century Gothic" panose="020B0502020202020204" pitchFamily="34" charset="0"/>
                </a:rPr>
                <a:t>LMS</a:t>
              </a:r>
              <a:endParaRPr lang="ja-JP" altLang="en-US" sz="1600" b="1">
                <a:latin typeface="Century Gothic" panose="020B0502020202020204" pitchFamily="34" charset="0"/>
              </a:endParaRPr>
            </a:p>
          </p:txBody>
        </p:sp>
      </p:grpSp>
    </p:spTree>
    <p:extLst>
      <p:ext uri="{BB962C8B-B14F-4D97-AF65-F5344CB8AC3E}">
        <p14:creationId xmlns:p14="http://schemas.microsoft.com/office/powerpoint/2010/main" val="461251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正方形/長方形 41">
            <a:extLst>
              <a:ext uri="{FF2B5EF4-FFF2-40B4-BE49-F238E27FC236}">
                <a16:creationId xmlns:a16="http://schemas.microsoft.com/office/drawing/2014/main" id="{D4A68313-AAA1-894C-982B-02259C3E4237}"/>
              </a:ext>
            </a:extLst>
          </p:cNvPr>
          <p:cNvSpPr/>
          <p:nvPr/>
        </p:nvSpPr>
        <p:spPr>
          <a:xfrm>
            <a:off x="7152477" y="2858768"/>
            <a:ext cx="2412000" cy="3012064"/>
          </a:xfrm>
          <a:prstGeom prst="rect">
            <a:avLst/>
          </a:prstGeom>
          <a:solidFill>
            <a:schemeClr val="accent1">
              <a:lumMod val="20000"/>
              <a:lumOff val="80000"/>
            </a:schemeClr>
          </a:solidFill>
        </p:spPr>
        <p:txBody>
          <a:bodyPr wrap="none" anchor="t">
            <a:noAutofit/>
          </a:bodyPr>
          <a:lstStyle/>
          <a:p>
            <a:pPr algn="ctr"/>
            <a:r>
              <a:rPr lang="ja-JP" altLang="en-US" sz="1400" b="1">
                <a:latin typeface="Century Gothic" panose="020B0502020202020204" pitchFamily="34" charset="0"/>
                <a:ea typeface="Meiryo UI" panose="020B0604030504040204" pitchFamily="34" charset="-128"/>
              </a:rPr>
              <a:t>体系化</a:t>
            </a:r>
            <a:endParaRPr lang="en-US" altLang="ja-JP" b="1" dirty="0">
              <a:latin typeface="Century Gothic" panose="020B0502020202020204" pitchFamily="34" charset="0"/>
              <a:ea typeface="Meiryo UI" panose="020B0604030504040204" pitchFamily="34" charset="-128"/>
            </a:endParaRPr>
          </a:p>
          <a:p>
            <a:pPr algn="ctr"/>
            <a:r>
              <a:rPr lang="en-US" altLang="ja-JP" b="1" dirty="0">
                <a:latin typeface="Century Gothic" panose="020B0502020202020204" pitchFamily="34" charset="0"/>
                <a:ea typeface="Meiryo UI" panose="020B0604030504040204" pitchFamily="34" charset="-128"/>
              </a:rPr>
              <a:t>Construction layer</a:t>
            </a:r>
            <a:endParaRPr lang="ja-JP" altLang="en-US" b="1">
              <a:latin typeface="Century Gothic" panose="020B0502020202020204" pitchFamily="34" charset="0"/>
              <a:ea typeface="Meiryo UI" panose="020B0604030504040204" pitchFamily="34" charset="-128"/>
            </a:endParaRPr>
          </a:p>
        </p:txBody>
      </p:sp>
      <p:sp>
        <p:nvSpPr>
          <p:cNvPr id="149" name="正方形/長方形 148">
            <a:extLst>
              <a:ext uri="{FF2B5EF4-FFF2-40B4-BE49-F238E27FC236}">
                <a16:creationId xmlns:a16="http://schemas.microsoft.com/office/drawing/2014/main" id="{858B78E6-32E6-1C4C-8146-C4A7F0E6C58F}"/>
              </a:ext>
            </a:extLst>
          </p:cNvPr>
          <p:cNvSpPr/>
          <p:nvPr/>
        </p:nvSpPr>
        <p:spPr>
          <a:xfrm>
            <a:off x="7665018" y="3457413"/>
            <a:ext cx="1386918" cy="338554"/>
          </a:xfrm>
          <a:prstGeom prst="rect">
            <a:avLst/>
          </a:prstGeom>
          <a:solidFill>
            <a:schemeClr val="accent1"/>
          </a:solidFill>
          <a:ln>
            <a:noFill/>
          </a:ln>
        </p:spPr>
        <p:txBody>
          <a:bodyPr wrap="none">
            <a:spAutoFit/>
          </a:bodyPr>
          <a:lstStyle/>
          <a:p>
            <a:pPr algn="ctr"/>
            <a:r>
              <a:rPr lang="en-US" altLang="ja-JP" sz="1600" b="1" dirty="0">
                <a:solidFill>
                  <a:schemeClr val="bg1"/>
                </a:solidFill>
                <a:latin typeface="Century Gothic" panose="020B0502020202020204" pitchFamily="34" charset="0"/>
              </a:rPr>
              <a:t>Book object</a:t>
            </a:r>
          </a:p>
        </p:txBody>
      </p:sp>
      <p:sp>
        <p:nvSpPr>
          <p:cNvPr id="218" name="正方形/長方形 92">
            <a:extLst>
              <a:ext uri="{FF2B5EF4-FFF2-40B4-BE49-F238E27FC236}">
                <a16:creationId xmlns:a16="http://schemas.microsoft.com/office/drawing/2014/main" id="{49E7BF17-2677-3141-BEB1-D68110F7C6A7}"/>
              </a:ext>
            </a:extLst>
          </p:cNvPr>
          <p:cNvSpPr/>
          <p:nvPr/>
        </p:nvSpPr>
        <p:spPr>
          <a:xfrm flipH="1">
            <a:off x="8334641" y="3908772"/>
            <a:ext cx="773555" cy="324000"/>
          </a:xfrm>
          <a:prstGeom prst="roundRect">
            <a:avLst>
              <a:gd name="adj" fmla="val 50000"/>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a:r>
              <a:rPr lang="en-US" altLang="ja-JP" sz="1400" b="1" dirty="0">
                <a:solidFill>
                  <a:schemeClr val="bg1"/>
                </a:solidFill>
                <a:latin typeface="Meiryo UI" panose="020B0604030504040204" pitchFamily="34" charset="-128"/>
                <a:ea typeface="Meiryo UI" panose="020B0604030504040204" pitchFamily="34" charset="-128"/>
              </a:rPr>
              <a:t>Book</a:t>
            </a:r>
          </a:p>
        </p:txBody>
      </p:sp>
      <p:cxnSp>
        <p:nvCxnSpPr>
          <p:cNvPr id="224" name="直線コネクタ 51">
            <a:extLst>
              <a:ext uri="{FF2B5EF4-FFF2-40B4-BE49-F238E27FC236}">
                <a16:creationId xmlns:a16="http://schemas.microsoft.com/office/drawing/2014/main" id="{292CFBF9-DAD0-9940-B544-D3226DC77824}"/>
              </a:ext>
            </a:extLst>
          </p:cNvPr>
          <p:cNvCxnSpPr>
            <a:cxnSpLocks/>
            <a:stCxn id="218" idx="2"/>
            <a:endCxn id="73" idx="3"/>
          </p:cNvCxnSpPr>
          <p:nvPr/>
        </p:nvCxnSpPr>
        <p:spPr>
          <a:xfrm rot="5400000">
            <a:off x="8478572" y="4151418"/>
            <a:ext cx="161493" cy="324201"/>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正方形/長方形 91">
            <a:extLst>
              <a:ext uri="{FF2B5EF4-FFF2-40B4-BE49-F238E27FC236}">
                <a16:creationId xmlns:a16="http://schemas.microsoft.com/office/drawing/2014/main" id="{4BC809CC-0966-1149-8616-FCFF5A78F01C}"/>
              </a:ext>
            </a:extLst>
          </p:cNvPr>
          <p:cNvSpPr>
            <a:spLocks/>
          </p:cNvSpPr>
          <p:nvPr/>
        </p:nvSpPr>
        <p:spPr>
          <a:xfrm>
            <a:off x="7965217" y="4286265"/>
            <a:ext cx="432000" cy="216000"/>
          </a:xfrm>
          <a:prstGeom prst="rect">
            <a:avLst/>
          </a:prstGeom>
          <a:solidFill>
            <a:schemeClr val="bg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0" numCol="1" spcCol="0" rtlCol="0" fromWordArt="0" anchor="ctr" anchorCtr="0" forceAA="0" compatLnSpc="1">
            <a:prstTxWarp prst="textNoShape">
              <a:avLst/>
            </a:prstTxWarp>
            <a:noAutofit/>
          </a:bodyPr>
          <a:lstStyle/>
          <a:p>
            <a:pPr algn="ctr"/>
            <a:r>
              <a:rPr lang="ja-JP" altLang="en-US" sz="1100">
                <a:solidFill>
                  <a:schemeClr val="accent1"/>
                </a:solidFill>
                <a:latin typeface="Meiryo" panose="020B0604030504040204" pitchFamily="34" charset="-128"/>
                <a:ea typeface="Meiryo" panose="020B0604030504040204" pitchFamily="34" charset="-128"/>
              </a:rPr>
              <a:t>参照</a:t>
            </a:r>
          </a:p>
        </p:txBody>
      </p:sp>
      <p:sp>
        <p:nvSpPr>
          <p:cNvPr id="77" name="正方形/長方形 91">
            <a:extLst>
              <a:ext uri="{FF2B5EF4-FFF2-40B4-BE49-F238E27FC236}">
                <a16:creationId xmlns:a16="http://schemas.microsoft.com/office/drawing/2014/main" id="{7AFE59FF-86CD-4846-A8A0-5CF314FC620F}"/>
              </a:ext>
            </a:extLst>
          </p:cNvPr>
          <p:cNvSpPr>
            <a:spLocks/>
          </p:cNvSpPr>
          <p:nvPr/>
        </p:nvSpPr>
        <p:spPr>
          <a:xfrm>
            <a:off x="7965217" y="4605342"/>
            <a:ext cx="432000" cy="216000"/>
          </a:xfrm>
          <a:prstGeom prst="rect">
            <a:avLst/>
          </a:prstGeom>
          <a:solidFill>
            <a:schemeClr val="bg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0" numCol="1" spcCol="0" rtlCol="0" fromWordArt="0" anchor="ctr" anchorCtr="0" forceAA="0" compatLnSpc="1">
            <a:prstTxWarp prst="textNoShape">
              <a:avLst/>
            </a:prstTxWarp>
            <a:noAutofit/>
          </a:bodyPr>
          <a:lstStyle/>
          <a:p>
            <a:pPr algn="ctr"/>
            <a:r>
              <a:rPr lang="ja-JP" altLang="en-US" sz="1100">
                <a:solidFill>
                  <a:schemeClr val="accent1"/>
                </a:solidFill>
                <a:latin typeface="Meiryo" panose="020B0604030504040204" pitchFamily="34" charset="-128"/>
                <a:ea typeface="Meiryo" panose="020B0604030504040204" pitchFamily="34" charset="-128"/>
              </a:rPr>
              <a:t>参照</a:t>
            </a:r>
          </a:p>
        </p:txBody>
      </p:sp>
      <p:sp>
        <p:nvSpPr>
          <p:cNvPr id="78" name="正方形/長方形 91">
            <a:extLst>
              <a:ext uri="{FF2B5EF4-FFF2-40B4-BE49-F238E27FC236}">
                <a16:creationId xmlns:a16="http://schemas.microsoft.com/office/drawing/2014/main" id="{FC495AE8-FB3B-8440-A290-D094F4D03AD6}"/>
              </a:ext>
            </a:extLst>
          </p:cNvPr>
          <p:cNvSpPr>
            <a:spLocks/>
          </p:cNvSpPr>
          <p:nvPr/>
        </p:nvSpPr>
        <p:spPr>
          <a:xfrm>
            <a:off x="7965217" y="4924419"/>
            <a:ext cx="432000" cy="216000"/>
          </a:xfrm>
          <a:prstGeom prst="rect">
            <a:avLst/>
          </a:prstGeom>
          <a:solidFill>
            <a:schemeClr val="bg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0" numCol="1" spcCol="0" rtlCol="0" fromWordArt="0" anchor="ctr" anchorCtr="0" forceAA="0" compatLnSpc="1">
            <a:prstTxWarp prst="textNoShape">
              <a:avLst/>
            </a:prstTxWarp>
            <a:noAutofit/>
          </a:bodyPr>
          <a:lstStyle/>
          <a:p>
            <a:pPr algn="ctr"/>
            <a:r>
              <a:rPr lang="ja-JP" altLang="en-US" sz="1100">
                <a:solidFill>
                  <a:schemeClr val="accent1"/>
                </a:solidFill>
                <a:latin typeface="Meiryo" panose="020B0604030504040204" pitchFamily="34" charset="-128"/>
                <a:ea typeface="Meiryo" panose="020B0604030504040204" pitchFamily="34" charset="-128"/>
              </a:rPr>
              <a:t>参照</a:t>
            </a:r>
          </a:p>
        </p:txBody>
      </p:sp>
      <p:sp>
        <p:nvSpPr>
          <p:cNvPr id="79" name="正方形/長方形 91">
            <a:extLst>
              <a:ext uri="{FF2B5EF4-FFF2-40B4-BE49-F238E27FC236}">
                <a16:creationId xmlns:a16="http://schemas.microsoft.com/office/drawing/2014/main" id="{11D53234-87B0-E243-8367-B0FD6A06D9D9}"/>
              </a:ext>
            </a:extLst>
          </p:cNvPr>
          <p:cNvSpPr>
            <a:spLocks/>
          </p:cNvSpPr>
          <p:nvPr/>
        </p:nvSpPr>
        <p:spPr>
          <a:xfrm>
            <a:off x="7965217" y="5243496"/>
            <a:ext cx="432000" cy="216000"/>
          </a:xfrm>
          <a:prstGeom prst="rect">
            <a:avLst/>
          </a:prstGeom>
          <a:solidFill>
            <a:schemeClr val="bg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0" numCol="1" spcCol="0" rtlCol="0" fromWordArt="0" anchor="ctr" anchorCtr="0" forceAA="0" compatLnSpc="1">
            <a:prstTxWarp prst="textNoShape">
              <a:avLst/>
            </a:prstTxWarp>
            <a:noAutofit/>
          </a:bodyPr>
          <a:lstStyle/>
          <a:p>
            <a:pPr algn="ctr"/>
            <a:r>
              <a:rPr lang="ja-JP" altLang="en-US" sz="1100">
                <a:solidFill>
                  <a:schemeClr val="accent1"/>
                </a:solidFill>
                <a:latin typeface="Meiryo" panose="020B0604030504040204" pitchFamily="34" charset="-128"/>
                <a:ea typeface="Meiryo" panose="020B0604030504040204" pitchFamily="34" charset="-128"/>
              </a:rPr>
              <a:t>参照</a:t>
            </a:r>
          </a:p>
        </p:txBody>
      </p:sp>
      <p:sp>
        <p:nvSpPr>
          <p:cNvPr id="80" name="正方形/長方形 91">
            <a:extLst>
              <a:ext uri="{FF2B5EF4-FFF2-40B4-BE49-F238E27FC236}">
                <a16:creationId xmlns:a16="http://schemas.microsoft.com/office/drawing/2014/main" id="{92429864-C070-CC45-AF5C-D2A183F5DF55}"/>
              </a:ext>
            </a:extLst>
          </p:cNvPr>
          <p:cNvSpPr>
            <a:spLocks/>
          </p:cNvSpPr>
          <p:nvPr/>
        </p:nvSpPr>
        <p:spPr>
          <a:xfrm>
            <a:off x="7965217" y="5562574"/>
            <a:ext cx="432000" cy="216000"/>
          </a:xfrm>
          <a:prstGeom prst="rect">
            <a:avLst/>
          </a:prstGeom>
          <a:solidFill>
            <a:schemeClr val="bg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0" numCol="1" spcCol="0" rtlCol="0" fromWordArt="0" anchor="ctr" anchorCtr="0" forceAA="0" compatLnSpc="1">
            <a:prstTxWarp prst="textNoShape">
              <a:avLst/>
            </a:prstTxWarp>
            <a:noAutofit/>
          </a:bodyPr>
          <a:lstStyle/>
          <a:p>
            <a:pPr algn="ctr"/>
            <a:r>
              <a:rPr lang="ja-JP" altLang="en-US" sz="1100">
                <a:solidFill>
                  <a:schemeClr val="accent1"/>
                </a:solidFill>
                <a:latin typeface="Meiryo" panose="020B0604030504040204" pitchFamily="34" charset="-128"/>
                <a:ea typeface="Meiryo" panose="020B0604030504040204" pitchFamily="34" charset="-128"/>
              </a:rPr>
              <a:t>参照</a:t>
            </a:r>
          </a:p>
        </p:txBody>
      </p:sp>
      <p:cxnSp>
        <p:nvCxnSpPr>
          <p:cNvPr id="111" name="直線コネクタ 51">
            <a:extLst>
              <a:ext uri="{FF2B5EF4-FFF2-40B4-BE49-F238E27FC236}">
                <a16:creationId xmlns:a16="http://schemas.microsoft.com/office/drawing/2014/main" id="{2D148C51-B16A-F54E-BE6F-0CC48169FD56}"/>
              </a:ext>
            </a:extLst>
          </p:cNvPr>
          <p:cNvCxnSpPr>
            <a:cxnSpLocks/>
            <a:stCxn id="218" idx="2"/>
            <a:endCxn id="77" idx="3"/>
          </p:cNvCxnSpPr>
          <p:nvPr/>
        </p:nvCxnSpPr>
        <p:spPr>
          <a:xfrm rot="5400000">
            <a:off x="8319033" y="4310957"/>
            <a:ext cx="480570" cy="324201"/>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線コネクタ 51">
            <a:extLst>
              <a:ext uri="{FF2B5EF4-FFF2-40B4-BE49-F238E27FC236}">
                <a16:creationId xmlns:a16="http://schemas.microsoft.com/office/drawing/2014/main" id="{2CFACD59-C42C-2841-A39A-017496B250E7}"/>
              </a:ext>
            </a:extLst>
          </p:cNvPr>
          <p:cNvCxnSpPr>
            <a:cxnSpLocks/>
            <a:stCxn id="218" idx="2"/>
            <a:endCxn id="78" idx="3"/>
          </p:cNvCxnSpPr>
          <p:nvPr/>
        </p:nvCxnSpPr>
        <p:spPr>
          <a:xfrm rot="5400000">
            <a:off x="8159495" y="4470495"/>
            <a:ext cx="799647" cy="324201"/>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線コネクタ 51">
            <a:extLst>
              <a:ext uri="{FF2B5EF4-FFF2-40B4-BE49-F238E27FC236}">
                <a16:creationId xmlns:a16="http://schemas.microsoft.com/office/drawing/2014/main" id="{E4CE6563-98E4-7E4E-B4F7-C130315D5219}"/>
              </a:ext>
            </a:extLst>
          </p:cNvPr>
          <p:cNvCxnSpPr>
            <a:cxnSpLocks/>
            <a:stCxn id="218" idx="2"/>
            <a:endCxn id="79" idx="3"/>
          </p:cNvCxnSpPr>
          <p:nvPr/>
        </p:nvCxnSpPr>
        <p:spPr>
          <a:xfrm rot="5400000">
            <a:off x="7999956" y="4630034"/>
            <a:ext cx="1118724" cy="324201"/>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線コネクタ 51">
            <a:extLst>
              <a:ext uri="{FF2B5EF4-FFF2-40B4-BE49-F238E27FC236}">
                <a16:creationId xmlns:a16="http://schemas.microsoft.com/office/drawing/2014/main" id="{EEB33008-579C-B547-857B-F5B79E4144DA}"/>
              </a:ext>
            </a:extLst>
          </p:cNvPr>
          <p:cNvCxnSpPr>
            <a:cxnSpLocks/>
            <a:stCxn id="218" idx="2"/>
            <a:endCxn id="80" idx="3"/>
          </p:cNvCxnSpPr>
          <p:nvPr/>
        </p:nvCxnSpPr>
        <p:spPr>
          <a:xfrm rot="5400000">
            <a:off x="7840417" y="4789573"/>
            <a:ext cx="1437802" cy="324201"/>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角丸四角形 69">
            <a:extLst>
              <a:ext uri="{FF2B5EF4-FFF2-40B4-BE49-F238E27FC236}">
                <a16:creationId xmlns:a16="http://schemas.microsoft.com/office/drawing/2014/main" id="{B2BFBCCB-4837-A141-9A05-3886C67313C0}"/>
              </a:ext>
            </a:extLst>
          </p:cNvPr>
          <p:cNvSpPr/>
          <p:nvPr/>
        </p:nvSpPr>
        <p:spPr>
          <a:xfrm>
            <a:off x="324110" y="2760221"/>
            <a:ext cx="1385574" cy="3261118"/>
          </a:xfrm>
          <a:prstGeom prst="roundRect">
            <a:avLst>
              <a:gd name="adj" fmla="val 11988"/>
            </a:avLst>
          </a:prstGeom>
          <a:solidFill>
            <a:schemeClr val="bg2">
              <a:lumMod val="60000"/>
              <a:lumOff val="40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0" tIns="45720" rIns="91440" bIns="45720" numCol="1" spcCol="0" rtlCol="0" fromWordArt="0" anchor="t" anchorCtr="0" forceAA="0" compatLnSpc="1">
            <a:prstTxWarp prst="textNoShape">
              <a:avLst/>
            </a:prstTxWarp>
            <a:noAutofit/>
          </a:bodyPr>
          <a:lstStyle/>
          <a:p>
            <a:pPr algn="ctr"/>
            <a:r>
              <a:rPr lang="en-US" altLang="ja-JP" sz="2400" b="1" dirty="0"/>
              <a:t>OER</a:t>
            </a:r>
            <a:endParaRPr sz="2400" b="1" dirty="0">
              <a:latin typeface="Meiryo UI" panose="020B0604030504040204" pitchFamily="34" charset="-128"/>
              <a:ea typeface="Meiryo UI" panose="020B0604030504040204" pitchFamily="34" charset="-128"/>
            </a:endParaRPr>
          </a:p>
        </p:txBody>
      </p:sp>
      <p:pic>
        <p:nvPicPr>
          <p:cNvPr id="71" name="図 70" descr="アイコン&#10;&#10;自動的に生成された説明">
            <a:extLst>
              <a:ext uri="{FF2B5EF4-FFF2-40B4-BE49-F238E27FC236}">
                <a16:creationId xmlns:a16="http://schemas.microsoft.com/office/drawing/2014/main" id="{BB134F8D-EF05-5148-8A78-462B04516BD5}"/>
              </a:ext>
            </a:extLst>
          </p:cNvPr>
          <p:cNvPicPr>
            <a:picLocks noChangeAspect="1"/>
          </p:cNvPicPr>
          <p:nvPr/>
        </p:nvPicPr>
        <p:blipFill>
          <a:blip r:embed="rId3"/>
          <a:stretch>
            <a:fillRect/>
          </a:stretch>
        </p:blipFill>
        <p:spPr>
          <a:xfrm>
            <a:off x="106011" y="2379212"/>
            <a:ext cx="880258" cy="553168"/>
          </a:xfrm>
          <a:prstGeom prst="rect">
            <a:avLst/>
          </a:prstGeom>
        </p:spPr>
      </p:pic>
      <p:sp>
        <p:nvSpPr>
          <p:cNvPr id="72" name="正方形/長方形 71">
            <a:extLst>
              <a:ext uri="{FF2B5EF4-FFF2-40B4-BE49-F238E27FC236}">
                <a16:creationId xmlns:a16="http://schemas.microsoft.com/office/drawing/2014/main" id="{BBFAE712-3962-2E45-89E1-2F5EBCE9CEAE}"/>
              </a:ext>
            </a:extLst>
          </p:cNvPr>
          <p:cNvSpPr/>
          <p:nvPr/>
        </p:nvSpPr>
        <p:spPr>
          <a:xfrm>
            <a:off x="398608" y="2157341"/>
            <a:ext cx="1175322" cy="307777"/>
          </a:xfrm>
          <a:prstGeom prst="rect">
            <a:avLst/>
          </a:prstGeom>
          <a:noFill/>
        </p:spPr>
        <p:txBody>
          <a:bodyPr wrap="none" anchor="t">
            <a:spAutoFit/>
          </a:bodyPr>
          <a:lstStyle/>
          <a:p>
            <a:pPr algn="ctr"/>
            <a:r>
              <a:rPr lang="ja-JP" altLang="en-US" sz="1400" b="1">
                <a:latin typeface="Meiryo UI" panose="020B0604030504040204" pitchFamily="34" charset="-128"/>
                <a:ea typeface="Meiryo UI" panose="020B0604030504040204" pitchFamily="34" charset="-128"/>
              </a:rPr>
              <a:t>インターネット</a:t>
            </a:r>
            <a:endParaRPr lang="en-US" altLang="ja-JP" sz="1400" b="1" dirty="0">
              <a:latin typeface="Meiryo UI" panose="020B0604030504040204" pitchFamily="34" charset="-128"/>
              <a:ea typeface="Meiryo UI" panose="020B0604030504040204" pitchFamily="34" charset="-128"/>
            </a:endParaRPr>
          </a:p>
        </p:txBody>
      </p:sp>
      <p:pic>
        <p:nvPicPr>
          <p:cNvPr id="85" name="図 84" descr="挿絵 が含まれている画像&#10;&#10;自動的に生成された説明">
            <a:extLst>
              <a:ext uri="{FF2B5EF4-FFF2-40B4-BE49-F238E27FC236}">
                <a16:creationId xmlns:a16="http://schemas.microsoft.com/office/drawing/2014/main" id="{996A4F8F-B7EB-4243-93C7-D19EDDB77D69}"/>
              </a:ext>
            </a:extLst>
          </p:cNvPr>
          <p:cNvPicPr>
            <a:picLocks noChangeAspect="1"/>
          </p:cNvPicPr>
          <p:nvPr/>
        </p:nvPicPr>
        <p:blipFill>
          <a:blip r:embed="rId4"/>
          <a:stretch>
            <a:fillRect/>
          </a:stretch>
        </p:blipFill>
        <p:spPr>
          <a:xfrm>
            <a:off x="746897" y="5356055"/>
            <a:ext cx="540000" cy="540000"/>
          </a:xfrm>
          <a:prstGeom prst="rect">
            <a:avLst/>
          </a:prstGeom>
        </p:spPr>
      </p:pic>
      <p:sp>
        <p:nvSpPr>
          <p:cNvPr id="41" name="正方形/長方形 40">
            <a:extLst>
              <a:ext uri="{FF2B5EF4-FFF2-40B4-BE49-F238E27FC236}">
                <a16:creationId xmlns:a16="http://schemas.microsoft.com/office/drawing/2014/main" id="{6B5D7B6B-0868-E843-AC07-D756FC4018A1}"/>
              </a:ext>
            </a:extLst>
          </p:cNvPr>
          <p:cNvSpPr/>
          <p:nvPr/>
        </p:nvSpPr>
        <p:spPr>
          <a:xfrm>
            <a:off x="4952312" y="2859019"/>
            <a:ext cx="2080542" cy="3012064"/>
          </a:xfrm>
          <a:prstGeom prst="rect">
            <a:avLst/>
          </a:prstGeom>
          <a:solidFill>
            <a:schemeClr val="accent1">
              <a:lumMod val="20000"/>
              <a:lumOff val="80000"/>
            </a:schemeClr>
          </a:solidFill>
        </p:spPr>
        <p:txBody>
          <a:bodyPr wrap="none" anchor="t">
            <a:noAutofit/>
          </a:bodyPr>
          <a:lstStyle/>
          <a:p>
            <a:pPr algn="ctr"/>
            <a:r>
              <a:rPr lang="ja-JP" altLang="en-US" sz="1400" b="1">
                <a:latin typeface="Century Gothic" panose="020B0502020202020204" pitchFamily="34" charset="0"/>
                <a:ea typeface="Meiryo UI" panose="020B0604030504040204" pitchFamily="34" charset="-128"/>
              </a:rPr>
              <a:t>学習の単位</a:t>
            </a:r>
            <a:endParaRPr lang="en-US" altLang="ja-JP" sz="1400" b="1" dirty="0">
              <a:latin typeface="Century Gothic" panose="020B0502020202020204" pitchFamily="34" charset="0"/>
              <a:ea typeface="Meiryo UI" panose="020B0604030504040204" pitchFamily="34" charset="-128"/>
            </a:endParaRPr>
          </a:p>
          <a:p>
            <a:pPr algn="ctr"/>
            <a:r>
              <a:rPr lang="en-US" altLang="ja-JP" b="1" dirty="0">
                <a:latin typeface="Century Gothic" panose="020B0502020202020204" pitchFamily="34" charset="0"/>
                <a:ea typeface="Meiryo UI" panose="020B0604030504040204" pitchFamily="34" charset="-128"/>
              </a:rPr>
              <a:t>Topic layer</a:t>
            </a:r>
            <a:endParaRPr lang="ja-JP" altLang="en-US" b="1">
              <a:latin typeface="Century Gothic" panose="020B0502020202020204" pitchFamily="34" charset="0"/>
              <a:ea typeface="Meiryo UI" panose="020B0604030504040204" pitchFamily="34" charset="-128"/>
            </a:endParaRPr>
          </a:p>
        </p:txBody>
      </p:sp>
      <p:sp>
        <p:nvSpPr>
          <p:cNvPr id="470" name="正方形/長方形 469">
            <a:extLst>
              <a:ext uri="{FF2B5EF4-FFF2-40B4-BE49-F238E27FC236}">
                <a16:creationId xmlns:a16="http://schemas.microsoft.com/office/drawing/2014/main" id="{1C6C9CCB-56FC-B94A-8403-221CB31BFBFF}"/>
              </a:ext>
            </a:extLst>
          </p:cNvPr>
          <p:cNvSpPr/>
          <p:nvPr/>
        </p:nvSpPr>
        <p:spPr>
          <a:xfrm>
            <a:off x="5281491" y="3457413"/>
            <a:ext cx="1422184" cy="338554"/>
          </a:xfrm>
          <a:prstGeom prst="rect">
            <a:avLst/>
          </a:prstGeom>
          <a:solidFill>
            <a:schemeClr val="accent1"/>
          </a:solidFill>
          <a:ln>
            <a:noFill/>
          </a:ln>
        </p:spPr>
        <p:txBody>
          <a:bodyPr wrap="none">
            <a:spAutoFit/>
          </a:bodyPr>
          <a:lstStyle/>
          <a:p>
            <a:pPr algn="ctr"/>
            <a:r>
              <a:rPr lang="en-US" altLang="ja-JP" sz="1600" b="1" dirty="0">
                <a:solidFill>
                  <a:schemeClr val="bg1"/>
                </a:solidFill>
                <a:latin typeface="Century Gothic" panose="020B0502020202020204" pitchFamily="34" charset="0"/>
              </a:rPr>
              <a:t>Topic object</a:t>
            </a:r>
          </a:p>
        </p:txBody>
      </p:sp>
      <p:grpSp>
        <p:nvGrpSpPr>
          <p:cNvPr id="471" name="グループ化 470">
            <a:extLst>
              <a:ext uri="{FF2B5EF4-FFF2-40B4-BE49-F238E27FC236}">
                <a16:creationId xmlns:a16="http://schemas.microsoft.com/office/drawing/2014/main" id="{225ED8C9-5F1B-6040-AFB9-9A5CB5F388EF}"/>
              </a:ext>
            </a:extLst>
          </p:cNvPr>
          <p:cNvGrpSpPr/>
          <p:nvPr/>
        </p:nvGrpSpPr>
        <p:grpSpPr>
          <a:xfrm>
            <a:off x="5794583" y="3858992"/>
            <a:ext cx="468000" cy="1874629"/>
            <a:chOff x="5485514" y="2695271"/>
            <a:chExt cx="396000" cy="1821090"/>
          </a:xfrm>
        </p:grpSpPr>
        <p:sp>
          <p:nvSpPr>
            <p:cNvPr id="14" name="正方形/長方形 13">
              <a:extLst>
                <a:ext uri="{FF2B5EF4-FFF2-40B4-BE49-F238E27FC236}">
                  <a16:creationId xmlns:a16="http://schemas.microsoft.com/office/drawing/2014/main" id="{0E895461-8C57-F749-BB42-ABF10737E7D8}"/>
                </a:ext>
              </a:extLst>
            </p:cNvPr>
            <p:cNvSpPr>
              <a:spLocks noChangeAspect="1"/>
            </p:cNvSpPr>
            <p:nvPr/>
          </p:nvSpPr>
          <p:spPr>
            <a:xfrm>
              <a:off x="5485514" y="3957308"/>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dirty="0">
                <a:solidFill>
                  <a:schemeClr val="bg1"/>
                </a:solidFill>
                <a:latin typeface="Century Gothic" panose="020B0502020202020204" pitchFamily="34" charset="0"/>
                <a:ea typeface="Hiragino Kaku Gothic Pro W3" panose="020B0300000000000000" pitchFamily="34" charset="-128"/>
              </a:endParaRPr>
            </a:p>
          </p:txBody>
        </p:sp>
        <p:sp>
          <p:nvSpPr>
            <p:cNvPr id="15" name="正方形/長方形 14">
              <a:extLst>
                <a:ext uri="{FF2B5EF4-FFF2-40B4-BE49-F238E27FC236}">
                  <a16:creationId xmlns:a16="http://schemas.microsoft.com/office/drawing/2014/main" id="{5EA1A288-8160-7149-98CD-2B1E098356A3}"/>
                </a:ext>
              </a:extLst>
            </p:cNvPr>
            <p:cNvSpPr>
              <a:spLocks noChangeAspect="1"/>
            </p:cNvSpPr>
            <p:nvPr/>
          </p:nvSpPr>
          <p:spPr>
            <a:xfrm>
              <a:off x="5485514" y="3641799"/>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dirty="0">
                <a:solidFill>
                  <a:schemeClr val="bg1"/>
                </a:solidFill>
                <a:latin typeface="Century Gothic" panose="020B0502020202020204" pitchFamily="34" charset="0"/>
                <a:ea typeface="Hiragino Kaku Gothic Pro W3" panose="020B0300000000000000" pitchFamily="34" charset="-128"/>
              </a:endParaRPr>
            </a:p>
          </p:txBody>
        </p:sp>
        <p:sp>
          <p:nvSpPr>
            <p:cNvPr id="16" name="正方形/長方形 15">
              <a:extLst>
                <a:ext uri="{FF2B5EF4-FFF2-40B4-BE49-F238E27FC236}">
                  <a16:creationId xmlns:a16="http://schemas.microsoft.com/office/drawing/2014/main" id="{3C2CF7E8-1DF1-D942-ABFB-C2795A6177F8}"/>
                </a:ext>
              </a:extLst>
            </p:cNvPr>
            <p:cNvSpPr>
              <a:spLocks noChangeAspect="1"/>
            </p:cNvSpPr>
            <p:nvPr/>
          </p:nvSpPr>
          <p:spPr>
            <a:xfrm>
              <a:off x="5485514" y="4272817"/>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dirty="0">
                <a:solidFill>
                  <a:schemeClr val="bg1"/>
                </a:solidFill>
                <a:latin typeface="Century Gothic" panose="020B0502020202020204" pitchFamily="34" charset="0"/>
                <a:ea typeface="Hiragino Kaku Gothic Pro W3" panose="020B0300000000000000" pitchFamily="34" charset="-128"/>
              </a:endParaRPr>
            </a:p>
          </p:txBody>
        </p:sp>
        <p:sp>
          <p:nvSpPr>
            <p:cNvPr id="11" name="正方形/長方形 91">
              <a:extLst>
                <a:ext uri="{FF2B5EF4-FFF2-40B4-BE49-F238E27FC236}">
                  <a16:creationId xmlns:a16="http://schemas.microsoft.com/office/drawing/2014/main" id="{A996AA0B-619A-EE48-999B-12925C32429F}"/>
                </a:ext>
              </a:extLst>
            </p:cNvPr>
            <p:cNvSpPr>
              <a:spLocks noChangeAspect="1"/>
            </p:cNvSpPr>
            <p:nvPr/>
          </p:nvSpPr>
          <p:spPr>
            <a:xfrm>
              <a:off x="5485514" y="3010780"/>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a:solidFill>
                  <a:schemeClr val="bg1"/>
                </a:solidFill>
                <a:latin typeface="Century Gothic" panose="020B0502020202020204" pitchFamily="34" charset="0"/>
                <a:ea typeface="Hiragino Kaku Gothic Pro W3" panose="020B0300000000000000" pitchFamily="34" charset="-128"/>
              </a:endParaRPr>
            </a:p>
          </p:txBody>
        </p:sp>
        <p:sp>
          <p:nvSpPr>
            <p:cNvPr id="12" name="正方形/長方形 92">
              <a:extLst>
                <a:ext uri="{FF2B5EF4-FFF2-40B4-BE49-F238E27FC236}">
                  <a16:creationId xmlns:a16="http://schemas.microsoft.com/office/drawing/2014/main" id="{09424971-8811-6E4D-B0B9-F6CD2D94CFD5}"/>
                </a:ext>
              </a:extLst>
            </p:cNvPr>
            <p:cNvSpPr>
              <a:spLocks noChangeAspect="1"/>
            </p:cNvSpPr>
            <p:nvPr/>
          </p:nvSpPr>
          <p:spPr>
            <a:xfrm>
              <a:off x="5485514" y="2695271"/>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a:solidFill>
                  <a:schemeClr val="bg1"/>
                </a:solidFill>
                <a:latin typeface="Century Gothic" panose="020B0502020202020204" pitchFamily="34" charset="0"/>
                <a:ea typeface="Hiragino Kaku Gothic Pro W3" panose="020B0300000000000000" pitchFamily="34" charset="-128"/>
              </a:endParaRPr>
            </a:p>
          </p:txBody>
        </p:sp>
        <p:sp>
          <p:nvSpPr>
            <p:cNvPr id="13" name="正方形/長方形 93">
              <a:extLst>
                <a:ext uri="{FF2B5EF4-FFF2-40B4-BE49-F238E27FC236}">
                  <a16:creationId xmlns:a16="http://schemas.microsoft.com/office/drawing/2014/main" id="{BF218650-0456-E247-9051-DBD2318A566E}"/>
                </a:ext>
              </a:extLst>
            </p:cNvPr>
            <p:cNvSpPr>
              <a:spLocks noChangeAspect="1"/>
            </p:cNvSpPr>
            <p:nvPr/>
          </p:nvSpPr>
          <p:spPr>
            <a:xfrm>
              <a:off x="5485514" y="3326289"/>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a:solidFill>
                  <a:schemeClr val="bg1"/>
                </a:solidFill>
                <a:latin typeface="Century Gothic" panose="020B0502020202020204" pitchFamily="34" charset="0"/>
                <a:ea typeface="Hiragino Kaku Gothic Pro W3" panose="020B0300000000000000" pitchFamily="34" charset="-128"/>
              </a:endParaRPr>
            </a:p>
          </p:txBody>
        </p:sp>
      </p:grpSp>
      <p:pic>
        <p:nvPicPr>
          <p:cNvPr id="83" name="図 82">
            <a:extLst>
              <a:ext uri="{FF2B5EF4-FFF2-40B4-BE49-F238E27FC236}">
                <a16:creationId xmlns:a16="http://schemas.microsoft.com/office/drawing/2014/main" id="{3F3C67FE-B36A-0D49-B379-45B5AF5A3DB0}"/>
              </a:ext>
            </a:extLst>
          </p:cNvPr>
          <p:cNvPicPr>
            <a:picLocks noChangeAspect="1"/>
          </p:cNvPicPr>
          <p:nvPr/>
        </p:nvPicPr>
        <p:blipFill>
          <a:blip r:embed="rId5"/>
          <a:srcRect/>
          <a:stretch/>
        </p:blipFill>
        <p:spPr>
          <a:xfrm>
            <a:off x="682925" y="4418309"/>
            <a:ext cx="667945" cy="783552"/>
          </a:xfrm>
          <a:prstGeom prst="rect">
            <a:avLst/>
          </a:prstGeom>
        </p:spPr>
      </p:pic>
      <p:pic>
        <p:nvPicPr>
          <p:cNvPr id="86" name="図 85" descr="黒い背景に白い文字がある&#10;&#10;中程度の精度で自動的に生成された説明">
            <a:extLst>
              <a:ext uri="{FF2B5EF4-FFF2-40B4-BE49-F238E27FC236}">
                <a16:creationId xmlns:a16="http://schemas.microsoft.com/office/drawing/2014/main" id="{454CCD6E-8102-FB47-995D-393AD64E7731}"/>
              </a:ext>
            </a:extLst>
          </p:cNvPr>
          <p:cNvPicPr>
            <a:picLocks noChangeAspect="1"/>
          </p:cNvPicPr>
          <p:nvPr/>
        </p:nvPicPr>
        <p:blipFill>
          <a:blip r:embed="rId6"/>
          <a:stretch>
            <a:fillRect/>
          </a:stretch>
        </p:blipFill>
        <p:spPr>
          <a:xfrm>
            <a:off x="746897" y="3793319"/>
            <a:ext cx="540000" cy="540000"/>
          </a:xfrm>
          <a:prstGeom prst="rect">
            <a:avLst/>
          </a:prstGeom>
        </p:spPr>
      </p:pic>
      <p:sp>
        <p:nvSpPr>
          <p:cNvPr id="443" name="正方形/長方形 442">
            <a:extLst>
              <a:ext uri="{FF2B5EF4-FFF2-40B4-BE49-F238E27FC236}">
                <a16:creationId xmlns:a16="http://schemas.microsoft.com/office/drawing/2014/main" id="{0141EF52-2A92-4146-A407-167E79576827}"/>
              </a:ext>
            </a:extLst>
          </p:cNvPr>
          <p:cNvSpPr/>
          <p:nvPr/>
        </p:nvSpPr>
        <p:spPr>
          <a:xfrm>
            <a:off x="2420690" y="2859019"/>
            <a:ext cx="2412000" cy="3012064"/>
          </a:xfrm>
          <a:prstGeom prst="rect">
            <a:avLst/>
          </a:prstGeom>
          <a:solidFill>
            <a:schemeClr val="accent1">
              <a:lumMod val="20000"/>
              <a:lumOff val="80000"/>
            </a:schemeClr>
          </a:solidFill>
        </p:spPr>
        <p:txBody>
          <a:bodyPr wrap="none" anchor="t">
            <a:noAutofit/>
          </a:bodyPr>
          <a:lstStyle/>
          <a:p>
            <a:pPr algn="ctr"/>
            <a:r>
              <a:rPr lang="en-US" altLang="ja-JP" sz="1400" b="1" dirty="0">
                <a:latin typeface="Century Gothic" panose="020B0502020202020204" pitchFamily="34" charset="0"/>
                <a:ea typeface="Meiryo UI" panose="020B0604030504040204" pitchFamily="34" charset="-128"/>
              </a:rPr>
              <a:t>Micro-Video</a:t>
            </a:r>
            <a:r>
              <a:rPr lang="ja-JP" altLang="en-US" sz="1400" b="1">
                <a:latin typeface="Century Gothic" panose="020B0502020202020204" pitchFamily="34" charset="0"/>
                <a:ea typeface="Meiryo UI" panose="020B0604030504040204" pitchFamily="34" charset="-128"/>
              </a:rPr>
              <a:t>のメタデータ</a:t>
            </a:r>
            <a:endParaRPr lang="en-US" altLang="ja-JP" sz="1400" b="1" dirty="0">
              <a:latin typeface="Century Gothic" panose="020B0502020202020204" pitchFamily="34" charset="0"/>
              <a:ea typeface="Meiryo UI" panose="020B0604030504040204" pitchFamily="34" charset="-128"/>
            </a:endParaRPr>
          </a:p>
          <a:p>
            <a:pPr algn="ctr"/>
            <a:r>
              <a:rPr lang="en-US" altLang="ja-JP" b="1" dirty="0" err="1">
                <a:latin typeface="Century Gothic" panose="020B0502020202020204" pitchFamily="34" charset="0"/>
                <a:ea typeface="Meiryo UI" panose="020B0604030504040204" pitchFamily="34" charset="-128"/>
              </a:rPr>
              <a:t>Referatry</a:t>
            </a:r>
            <a:r>
              <a:rPr lang="en-US" altLang="ja-JP" b="1" dirty="0">
                <a:latin typeface="Century Gothic" panose="020B0502020202020204" pitchFamily="34" charset="0"/>
                <a:ea typeface="Meiryo UI" panose="020B0604030504040204" pitchFamily="34" charset="-128"/>
              </a:rPr>
              <a:t> layer</a:t>
            </a:r>
          </a:p>
        </p:txBody>
      </p:sp>
      <p:sp>
        <p:nvSpPr>
          <p:cNvPr id="449" name="角丸四角形 448">
            <a:extLst>
              <a:ext uri="{FF2B5EF4-FFF2-40B4-BE49-F238E27FC236}">
                <a16:creationId xmlns:a16="http://schemas.microsoft.com/office/drawing/2014/main" id="{932979B3-F93A-4B43-BC2F-3E79195881F8}"/>
              </a:ext>
            </a:extLst>
          </p:cNvPr>
          <p:cNvSpPr/>
          <p:nvPr/>
        </p:nvSpPr>
        <p:spPr>
          <a:xfrm>
            <a:off x="3158340" y="5521023"/>
            <a:ext cx="720000" cy="210064"/>
          </a:xfrm>
          <a:prstGeom prst="roundRect">
            <a:avLst/>
          </a:prstGeom>
          <a:solidFill>
            <a:schemeClr val="bg1"/>
          </a:solidFill>
          <a:ln w="12700">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ja-JP" sz="1100" b="1" dirty="0">
                <a:solidFill>
                  <a:schemeClr val="accent1"/>
                </a:solidFill>
                <a:latin typeface="Century Gothic" panose="020B0502020202020204" pitchFamily="34" charset="0"/>
                <a:ea typeface="Hiragino Kaku Gothic Pro W3" panose="020B0300000000000000" pitchFamily="34" charset="-128"/>
              </a:rPr>
              <a:t>Metadata</a:t>
            </a:r>
            <a:endParaRPr lang="ja-JP" altLang="en-US" sz="1100" b="1">
              <a:solidFill>
                <a:schemeClr val="accent1"/>
              </a:solidFill>
              <a:latin typeface="Century Gothic" panose="020B0502020202020204" pitchFamily="34" charset="0"/>
              <a:ea typeface="Hiragino Kaku Gothic Pro W3" panose="020B0300000000000000" pitchFamily="34" charset="-128"/>
            </a:endParaRPr>
          </a:p>
        </p:txBody>
      </p:sp>
      <p:sp>
        <p:nvSpPr>
          <p:cNvPr id="450" name="角丸四角形 449">
            <a:extLst>
              <a:ext uri="{FF2B5EF4-FFF2-40B4-BE49-F238E27FC236}">
                <a16:creationId xmlns:a16="http://schemas.microsoft.com/office/drawing/2014/main" id="{9C0A5737-8C5D-6C41-A7C8-F2B21159890D}"/>
              </a:ext>
            </a:extLst>
          </p:cNvPr>
          <p:cNvSpPr/>
          <p:nvPr/>
        </p:nvSpPr>
        <p:spPr>
          <a:xfrm>
            <a:off x="3158340" y="4705053"/>
            <a:ext cx="720000" cy="210064"/>
          </a:xfrm>
          <a:prstGeom prst="roundRect">
            <a:avLst/>
          </a:prstGeom>
          <a:solidFill>
            <a:schemeClr val="bg1"/>
          </a:solidFill>
          <a:ln w="12700">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ja-JP" sz="1100" b="1" dirty="0">
                <a:solidFill>
                  <a:schemeClr val="accent1"/>
                </a:solidFill>
                <a:latin typeface="Century Gothic" panose="020B0502020202020204" pitchFamily="34" charset="0"/>
                <a:ea typeface="Hiragino Kaku Gothic Pro W3" panose="020B0300000000000000" pitchFamily="34" charset="-128"/>
              </a:rPr>
              <a:t>Metadata</a:t>
            </a:r>
            <a:endParaRPr lang="ja-JP" altLang="en-US" sz="1100" b="1">
              <a:solidFill>
                <a:schemeClr val="accent1"/>
              </a:solidFill>
              <a:latin typeface="Century Gothic" panose="020B0502020202020204" pitchFamily="34" charset="0"/>
              <a:ea typeface="Hiragino Kaku Gothic Pro W3" panose="020B0300000000000000" pitchFamily="34" charset="-128"/>
            </a:endParaRPr>
          </a:p>
        </p:txBody>
      </p:sp>
      <p:sp>
        <p:nvSpPr>
          <p:cNvPr id="452" name="角丸四角形 451">
            <a:extLst>
              <a:ext uri="{FF2B5EF4-FFF2-40B4-BE49-F238E27FC236}">
                <a16:creationId xmlns:a16="http://schemas.microsoft.com/office/drawing/2014/main" id="{15DEAF7D-C16E-D244-B2A5-8758B3DBDDF9}"/>
              </a:ext>
            </a:extLst>
          </p:cNvPr>
          <p:cNvSpPr/>
          <p:nvPr/>
        </p:nvSpPr>
        <p:spPr>
          <a:xfrm>
            <a:off x="3158340" y="3958287"/>
            <a:ext cx="720000" cy="210064"/>
          </a:xfrm>
          <a:prstGeom prst="roundRect">
            <a:avLst/>
          </a:prstGeom>
          <a:solidFill>
            <a:schemeClr val="bg1"/>
          </a:solidFill>
          <a:ln w="12700">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ja-JP" sz="1100" b="1" dirty="0">
                <a:solidFill>
                  <a:schemeClr val="accent1"/>
                </a:solidFill>
                <a:latin typeface="Century Gothic" panose="020B0502020202020204" pitchFamily="34" charset="0"/>
                <a:ea typeface="Hiragino Kaku Gothic Pro W3" panose="020B0300000000000000" pitchFamily="34" charset="-128"/>
              </a:rPr>
              <a:t>Metadata</a:t>
            </a:r>
            <a:endParaRPr lang="ja-JP" altLang="en-US" sz="1100" b="1" dirty="0">
              <a:solidFill>
                <a:schemeClr val="accent1"/>
              </a:solidFill>
              <a:latin typeface="Century Gothic" panose="020B0502020202020204" pitchFamily="34" charset="0"/>
              <a:ea typeface="Hiragino Kaku Gothic Pro W3" panose="020B0300000000000000" pitchFamily="34" charset="-128"/>
            </a:endParaRPr>
          </a:p>
        </p:txBody>
      </p:sp>
      <p:cxnSp>
        <p:nvCxnSpPr>
          <p:cNvPr id="227" name="直線コネクタ 51">
            <a:extLst>
              <a:ext uri="{FF2B5EF4-FFF2-40B4-BE49-F238E27FC236}">
                <a16:creationId xmlns:a16="http://schemas.microsoft.com/office/drawing/2014/main" id="{68CE2873-F39E-FD4B-8016-A391D4245FB0}"/>
              </a:ext>
            </a:extLst>
          </p:cNvPr>
          <p:cNvCxnSpPr>
            <a:cxnSpLocks/>
            <a:stCxn id="73" idx="1"/>
            <a:endCxn id="11" idx="3"/>
          </p:cNvCxnSpPr>
          <p:nvPr/>
        </p:nvCxnSpPr>
        <p:spPr>
          <a:xfrm flipH="1" flipV="1">
            <a:off x="6262583" y="4309129"/>
            <a:ext cx="1702634" cy="85136"/>
          </a:xfrm>
          <a:prstGeom prst="straightConnector1">
            <a:avLst/>
          </a:prstGeom>
          <a:ln w="12700">
            <a:solidFill>
              <a:schemeClr val="accent1"/>
            </a:solidFill>
            <a:headEnd type="none"/>
            <a:tailEnd type="stealth"/>
          </a:ln>
        </p:spPr>
        <p:style>
          <a:lnRef idx="1">
            <a:schemeClr val="accent1"/>
          </a:lnRef>
          <a:fillRef idx="0">
            <a:schemeClr val="accent1"/>
          </a:fillRef>
          <a:effectRef idx="0">
            <a:schemeClr val="accent1"/>
          </a:effectRef>
          <a:fontRef idx="minor">
            <a:schemeClr val="tx1"/>
          </a:fontRef>
        </p:style>
      </p:cxnSp>
      <p:cxnSp>
        <p:nvCxnSpPr>
          <p:cNvPr id="228" name="直線コネクタ 51">
            <a:extLst>
              <a:ext uri="{FF2B5EF4-FFF2-40B4-BE49-F238E27FC236}">
                <a16:creationId xmlns:a16="http://schemas.microsoft.com/office/drawing/2014/main" id="{5645B4BA-DF3B-AC4F-AF37-1BA4DA6077C1}"/>
              </a:ext>
            </a:extLst>
          </p:cNvPr>
          <p:cNvCxnSpPr>
            <a:cxnSpLocks/>
            <a:stCxn id="79" idx="1"/>
            <a:endCxn id="16" idx="3"/>
          </p:cNvCxnSpPr>
          <p:nvPr/>
        </p:nvCxnSpPr>
        <p:spPr>
          <a:xfrm flipH="1">
            <a:off x="6262583" y="5351496"/>
            <a:ext cx="1702634" cy="256773"/>
          </a:xfrm>
          <a:prstGeom prst="straightConnector1">
            <a:avLst/>
          </a:prstGeom>
          <a:ln w="12700">
            <a:solidFill>
              <a:schemeClr val="accent1"/>
            </a:solidFill>
            <a:headEnd type="none"/>
            <a:tailEnd type="stealth"/>
          </a:ln>
        </p:spPr>
        <p:style>
          <a:lnRef idx="1">
            <a:schemeClr val="accent1"/>
          </a:lnRef>
          <a:fillRef idx="0">
            <a:schemeClr val="accent1"/>
          </a:fillRef>
          <a:effectRef idx="0">
            <a:schemeClr val="accent1"/>
          </a:effectRef>
          <a:fontRef idx="minor">
            <a:schemeClr val="tx1"/>
          </a:fontRef>
        </p:style>
      </p:cxnSp>
      <p:cxnSp>
        <p:nvCxnSpPr>
          <p:cNvPr id="232" name="直線コネクタ 51">
            <a:extLst>
              <a:ext uri="{FF2B5EF4-FFF2-40B4-BE49-F238E27FC236}">
                <a16:creationId xmlns:a16="http://schemas.microsoft.com/office/drawing/2014/main" id="{F3750BD7-ECD0-9F4F-AE60-520444B8AA92}"/>
              </a:ext>
            </a:extLst>
          </p:cNvPr>
          <p:cNvCxnSpPr>
            <a:cxnSpLocks/>
            <a:stCxn id="78" idx="1"/>
            <a:endCxn id="13" idx="3"/>
          </p:cNvCxnSpPr>
          <p:nvPr/>
        </p:nvCxnSpPr>
        <p:spPr>
          <a:xfrm flipH="1" flipV="1">
            <a:off x="6262583" y="4633914"/>
            <a:ext cx="1702634" cy="398505"/>
          </a:xfrm>
          <a:prstGeom prst="straightConnector1">
            <a:avLst/>
          </a:prstGeom>
          <a:ln w="12700">
            <a:solidFill>
              <a:schemeClr val="accent1"/>
            </a:solidFill>
            <a:headEnd type="none"/>
            <a:tailEnd type="stealth"/>
          </a:ln>
        </p:spPr>
        <p:style>
          <a:lnRef idx="1">
            <a:schemeClr val="accent1"/>
          </a:lnRef>
          <a:fillRef idx="0">
            <a:schemeClr val="accent1"/>
          </a:fillRef>
          <a:effectRef idx="0">
            <a:schemeClr val="accent1"/>
          </a:effectRef>
          <a:fontRef idx="minor">
            <a:schemeClr val="tx1"/>
          </a:fontRef>
        </p:style>
      </p:cxnSp>
      <p:cxnSp>
        <p:nvCxnSpPr>
          <p:cNvPr id="233" name="直線コネクタ 51">
            <a:extLst>
              <a:ext uri="{FF2B5EF4-FFF2-40B4-BE49-F238E27FC236}">
                <a16:creationId xmlns:a16="http://schemas.microsoft.com/office/drawing/2014/main" id="{1DB81A28-E29B-D941-BB64-90E87D08794D}"/>
              </a:ext>
            </a:extLst>
          </p:cNvPr>
          <p:cNvCxnSpPr>
            <a:cxnSpLocks/>
            <a:stCxn id="77" idx="1"/>
            <a:endCxn id="15" idx="3"/>
          </p:cNvCxnSpPr>
          <p:nvPr/>
        </p:nvCxnSpPr>
        <p:spPr>
          <a:xfrm flipH="1">
            <a:off x="6262583" y="4713342"/>
            <a:ext cx="1702634" cy="245358"/>
          </a:xfrm>
          <a:prstGeom prst="straightConnector1">
            <a:avLst/>
          </a:prstGeom>
          <a:ln w="12700">
            <a:solidFill>
              <a:schemeClr val="accent1"/>
            </a:solidFill>
            <a:headEnd type="none"/>
            <a:tailEnd type="stealth"/>
          </a:ln>
        </p:spPr>
        <p:style>
          <a:lnRef idx="1">
            <a:schemeClr val="accent1"/>
          </a:lnRef>
          <a:fillRef idx="0">
            <a:schemeClr val="accent1"/>
          </a:fillRef>
          <a:effectRef idx="0">
            <a:schemeClr val="accent1"/>
          </a:effectRef>
          <a:fontRef idx="minor">
            <a:schemeClr val="tx1"/>
          </a:fontRef>
        </p:style>
      </p:cxnSp>
      <p:sp>
        <p:nvSpPr>
          <p:cNvPr id="448" name="正方形/長方形 447">
            <a:extLst>
              <a:ext uri="{FF2B5EF4-FFF2-40B4-BE49-F238E27FC236}">
                <a16:creationId xmlns:a16="http://schemas.microsoft.com/office/drawing/2014/main" id="{7C7916DA-9B06-1C43-B56D-56477974FDFD}"/>
              </a:ext>
            </a:extLst>
          </p:cNvPr>
          <p:cNvSpPr/>
          <p:nvPr/>
        </p:nvSpPr>
        <p:spPr>
          <a:xfrm>
            <a:off x="10236151" y="2564235"/>
            <a:ext cx="1896673" cy="276999"/>
          </a:xfrm>
          <a:prstGeom prst="rect">
            <a:avLst/>
          </a:prstGeom>
        </p:spPr>
        <p:txBody>
          <a:bodyPr wrap="none" lIns="90000">
            <a:noAutofit/>
          </a:bodyPr>
          <a:lstStyle/>
          <a:p>
            <a:pPr algn="ctr"/>
            <a:endParaRPr lang="en-US" altLang="ja-JP" sz="1200" dirty="0">
              <a:latin typeface="Century Gothic" panose="020B0502020202020204" pitchFamily="34" charset="0"/>
            </a:endParaRPr>
          </a:p>
        </p:txBody>
      </p:sp>
      <p:cxnSp>
        <p:nvCxnSpPr>
          <p:cNvPr id="23" name="直線コネクタ 22">
            <a:extLst>
              <a:ext uri="{FF2B5EF4-FFF2-40B4-BE49-F238E27FC236}">
                <a16:creationId xmlns:a16="http://schemas.microsoft.com/office/drawing/2014/main" id="{1B7669BD-2821-4140-B39C-EC3C3D5CF6EA}"/>
              </a:ext>
            </a:extLst>
          </p:cNvPr>
          <p:cNvCxnSpPr>
            <a:cxnSpLocks/>
            <a:stCxn id="450" idx="3"/>
            <a:endCxn id="11" idx="1"/>
          </p:cNvCxnSpPr>
          <p:nvPr/>
        </p:nvCxnSpPr>
        <p:spPr>
          <a:xfrm flipV="1">
            <a:off x="3878340" y="4309129"/>
            <a:ext cx="1916243" cy="500956"/>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F8F29831-C930-9C42-9CE0-8F253FA57A81}"/>
              </a:ext>
            </a:extLst>
          </p:cNvPr>
          <p:cNvCxnSpPr>
            <a:cxnSpLocks/>
            <a:stCxn id="450" idx="3"/>
            <a:endCxn id="13" idx="1"/>
          </p:cNvCxnSpPr>
          <p:nvPr/>
        </p:nvCxnSpPr>
        <p:spPr>
          <a:xfrm flipV="1">
            <a:off x="3878340" y="4633914"/>
            <a:ext cx="1916243" cy="176171"/>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35661183-78B9-2840-851F-B96A150EF670}"/>
              </a:ext>
            </a:extLst>
          </p:cNvPr>
          <p:cNvCxnSpPr>
            <a:cxnSpLocks/>
            <a:stCxn id="450" idx="3"/>
            <a:endCxn id="14" idx="1"/>
          </p:cNvCxnSpPr>
          <p:nvPr/>
        </p:nvCxnSpPr>
        <p:spPr>
          <a:xfrm>
            <a:off x="3878340" y="4810085"/>
            <a:ext cx="1916243" cy="473399"/>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AF357EF9-0462-4446-BFD8-57B117F4BE42}"/>
              </a:ext>
            </a:extLst>
          </p:cNvPr>
          <p:cNvCxnSpPr>
            <a:cxnSpLocks/>
            <a:stCxn id="449" idx="3"/>
            <a:endCxn id="16" idx="1"/>
          </p:cNvCxnSpPr>
          <p:nvPr/>
        </p:nvCxnSpPr>
        <p:spPr>
          <a:xfrm flipV="1">
            <a:off x="3878340" y="5608269"/>
            <a:ext cx="1916243" cy="17786"/>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351" name="直線コネクタ 350">
            <a:extLst>
              <a:ext uri="{FF2B5EF4-FFF2-40B4-BE49-F238E27FC236}">
                <a16:creationId xmlns:a16="http://schemas.microsoft.com/office/drawing/2014/main" id="{E63BB236-00C0-6F4F-82BD-428B1DE913BC}"/>
              </a:ext>
            </a:extLst>
          </p:cNvPr>
          <p:cNvCxnSpPr>
            <a:cxnSpLocks/>
            <a:stCxn id="452" idx="3"/>
            <a:endCxn id="15" idx="1"/>
          </p:cNvCxnSpPr>
          <p:nvPr/>
        </p:nvCxnSpPr>
        <p:spPr>
          <a:xfrm>
            <a:off x="3878340" y="4063319"/>
            <a:ext cx="1916243" cy="895381"/>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358" name="直線コネクタ 357">
            <a:extLst>
              <a:ext uri="{FF2B5EF4-FFF2-40B4-BE49-F238E27FC236}">
                <a16:creationId xmlns:a16="http://schemas.microsoft.com/office/drawing/2014/main" id="{017CB217-5EF1-944D-BD33-7E0A470AF60B}"/>
              </a:ext>
            </a:extLst>
          </p:cNvPr>
          <p:cNvCxnSpPr>
            <a:cxnSpLocks/>
            <a:stCxn id="85" idx="3"/>
            <a:endCxn id="449" idx="1"/>
          </p:cNvCxnSpPr>
          <p:nvPr/>
        </p:nvCxnSpPr>
        <p:spPr>
          <a:xfrm>
            <a:off x="1286897" y="5626055"/>
            <a:ext cx="1871443" cy="0"/>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368" name="直線コネクタ 367">
            <a:extLst>
              <a:ext uri="{FF2B5EF4-FFF2-40B4-BE49-F238E27FC236}">
                <a16:creationId xmlns:a16="http://schemas.microsoft.com/office/drawing/2014/main" id="{CCCCE790-34F7-E34D-99E2-A558263E9FFA}"/>
              </a:ext>
            </a:extLst>
          </p:cNvPr>
          <p:cNvCxnSpPr>
            <a:cxnSpLocks/>
            <a:stCxn id="83" idx="3"/>
            <a:endCxn id="450" idx="1"/>
          </p:cNvCxnSpPr>
          <p:nvPr/>
        </p:nvCxnSpPr>
        <p:spPr>
          <a:xfrm>
            <a:off x="1350870" y="4810085"/>
            <a:ext cx="1807470" cy="0"/>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374" name="直線コネクタ 373">
            <a:extLst>
              <a:ext uri="{FF2B5EF4-FFF2-40B4-BE49-F238E27FC236}">
                <a16:creationId xmlns:a16="http://schemas.microsoft.com/office/drawing/2014/main" id="{D6328514-D927-6644-97F2-35EC8C104601}"/>
              </a:ext>
            </a:extLst>
          </p:cNvPr>
          <p:cNvCxnSpPr>
            <a:cxnSpLocks/>
            <a:stCxn id="86" idx="3"/>
            <a:endCxn id="452" idx="1"/>
          </p:cNvCxnSpPr>
          <p:nvPr/>
        </p:nvCxnSpPr>
        <p:spPr>
          <a:xfrm>
            <a:off x="1286897" y="4063319"/>
            <a:ext cx="1871443" cy="0"/>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437" name="直線コネクタ 436">
            <a:extLst>
              <a:ext uri="{FF2B5EF4-FFF2-40B4-BE49-F238E27FC236}">
                <a16:creationId xmlns:a16="http://schemas.microsoft.com/office/drawing/2014/main" id="{A3FB8976-8466-9241-BDE0-6BA62F8C31DE}"/>
              </a:ext>
            </a:extLst>
          </p:cNvPr>
          <p:cNvCxnSpPr>
            <a:cxnSpLocks/>
            <a:stCxn id="452" idx="3"/>
            <a:endCxn id="12" idx="1"/>
          </p:cNvCxnSpPr>
          <p:nvPr/>
        </p:nvCxnSpPr>
        <p:spPr>
          <a:xfrm flipV="1">
            <a:off x="3878340" y="3984343"/>
            <a:ext cx="1916243" cy="78976"/>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pic>
        <p:nvPicPr>
          <p:cNvPr id="154" name="グラフィックス 153">
            <a:extLst>
              <a:ext uri="{FF2B5EF4-FFF2-40B4-BE49-F238E27FC236}">
                <a16:creationId xmlns:a16="http://schemas.microsoft.com/office/drawing/2014/main" id="{D081A70B-C70F-E849-95AD-F4107C914C74}"/>
              </a:ext>
            </a:extLst>
          </p:cNvPr>
          <p:cNvPicPr>
            <a:picLocks noChangeAspect="1"/>
          </p:cNvPicPr>
          <p:nvPr/>
        </p:nvPicPr>
        <p:blipFill>
          <a:blip r:embed="rId7"/>
          <a:srcRect/>
          <a:stretch/>
        </p:blipFill>
        <p:spPr>
          <a:xfrm>
            <a:off x="10784387" y="3800772"/>
            <a:ext cx="480000" cy="540000"/>
          </a:xfrm>
          <a:prstGeom prst="rect">
            <a:avLst/>
          </a:prstGeom>
        </p:spPr>
      </p:pic>
      <p:cxnSp>
        <p:nvCxnSpPr>
          <p:cNvPr id="169" name="直線コネクタ 51">
            <a:extLst>
              <a:ext uri="{FF2B5EF4-FFF2-40B4-BE49-F238E27FC236}">
                <a16:creationId xmlns:a16="http://schemas.microsoft.com/office/drawing/2014/main" id="{3754A6AF-44E8-4A4F-8079-384DAE74DB20}"/>
              </a:ext>
            </a:extLst>
          </p:cNvPr>
          <p:cNvCxnSpPr>
            <a:cxnSpLocks/>
            <a:stCxn id="154" idx="1"/>
            <a:endCxn id="218" idx="1"/>
          </p:cNvCxnSpPr>
          <p:nvPr/>
        </p:nvCxnSpPr>
        <p:spPr>
          <a:xfrm flipH="1">
            <a:off x="9108196" y="4070772"/>
            <a:ext cx="1676191" cy="0"/>
          </a:xfrm>
          <a:prstGeom prst="straightConnector1">
            <a:avLst/>
          </a:prstGeom>
          <a:ln w="38100">
            <a:solidFill>
              <a:schemeClr val="accent1"/>
            </a:solidFill>
            <a:headEnd type="stealth"/>
          </a:ln>
        </p:spPr>
        <p:style>
          <a:lnRef idx="1">
            <a:schemeClr val="accent1"/>
          </a:lnRef>
          <a:fillRef idx="0">
            <a:schemeClr val="accent1"/>
          </a:fillRef>
          <a:effectRef idx="0">
            <a:schemeClr val="accent1"/>
          </a:effectRef>
          <a:fontRef idx="minor">
            <a:schemeClr val="tx1"/>
          </a:fontRef>
        </p:style>
      </p:cxnSp>
      <p:sp>
        <p:nvSpPr>
          <p:cNvPr id="4" name="タイトル 3">
            <a:extLst>
              <a:ext uri="{FF2B5EF4-FFF2-40B4-BE49-F238E27FC236}">
                <a16:creationId xmlns:a16="http://schemas.microsoft.com/office/drawing/2014/main" id="{2B5D4284-7FCF-FF41-ACC6-7009AE8B4DD0}"/>
              </a:ext>
            </a:extLst>
          </p:cNvPr>
          <p:cNvSpPr>
            <a:spLocks noGrp="1"/>
          </p:cNvSpPr>
          <p:nvPr>
            <p:ph type="title"/>
          </p:nvPr>
        </p:nvSpPr>
        <p:spPr>
          <a:xfrm>
            <a:off x="123462" y="119153"/>
            <a:ext cx="11945077" cy="1626520"/>
          </a:xfrm>
        </p:spPr>
        <p:txBody>
          <a:bodyPr/>
          <a:lstStyle/>
          <a:p>
            <a:r>
              <a:rPr lang="en-US" altLang="ja-JP" dirty="0"/>
              <a:t>CHiBi-CHiLO</a:t>
            </a:r>
            <a:r>
              <a:rPr lang="ja-JP" altLang="en-US" dirty="0"/>
              <a:t>のデータ構造</a:t>
            </a:r>
          </a:p>
        </p:txBody>
      </p:sp>
      <p:cxnSp>
        <p:nvCxnSpPr>
          <p:cNvPr id="88" name="直線コネクタ 51">
            <a:extLst>
              <a:ext uri="{FF2B5EF4-FFF2-40B4-BE49-F238E27FC236}">
                <a16:creationId xmlns:a16="http://schemas.microsoft.com/office/drawing/2014/main" id="{1E123723-870E-9743-AE8A-BB423A714BCC}"/>
              </a:ext>
            </a:extLst>
          </p:cNvPr>
          <p:cNvCxnSpPr>
            <a:cxnSpLocks/>
            <a:stCxn id="80" idx="1"/>
            <a:endCxn id="12" idx="3"/>
          </p:cNvCxnSpPr>
          <p:nvPr/>
        </p:nvCxnSpPr>
        <p:spPr>
          <a:xfrm flipH="1" flipV="1">
            <a:off x="6262583" y="3984344"/>
            <a:ext cx="1702634" cy="1686230"/>
          </a:xfrm>
          <a:prstGeom prst="straightConnector1">
            <a:avLst/>
          </a:prstGeom>
          <a:ln w="12700">
            <a:solidFill>
              <a:schemeClr val="accent1"/>
            </a:solidFill>
            <a:headEnd type="none"/>
            <a:tailEnd type="stealth"/>
          </a:ln>
        </p:spPr>
        <p:style>
          <a:lnRef idx="1">
            <a:schemeClr val="accent1"/>
          </a:lnRef>
          <a:fillRef idx="0">
            <a:schemeClr val="accent1"/>
          </a:fillRef>
          <a:effectRef idx="0">
            <a:schemeClr val="accent1"/>
          </a:effectRef>
          <a:fontRef idx="minor">
            <a:schemeClr val="tx1"/>
          </a:fontRef>
        </p:style>
      </p:cxnSp>
      <p:sp>
        <p:nvSpPr>
          <p:cNvPr id="90" name="正方形/長方形 89">
            <a:extLst>
              <a:ext uri="{FF2B5EF4-FFF2-40B4-BE49-F238E27FC236}">
                <a16:creationId xmlns:a16="http://schemas.microsoft.com/office/drawing/2014/main" id="{B419AE1C-5636-F649-B347-6B0AB75C3EB5}"/>
              </a:ext>
            </a:extLst>
          </p:cNvPr>
          <p:cNvSpPr/>
          <p:nvPr/>
        </p:nvSpPr>
        <p:spPr>
          <a:xfrm>
            <a:off x="2249683" y="2702270"/>
            <a:ext cx="7640739" cy="3261118"/>
          </a:xfrm>
          <a:prstGeom prst="rect">
            <a:avLst/>
          </a:prstGeom>
          <a:noFill/>
          <a:ln w="28575">
            <a:solidFill>
              <a:schemeClr val="accent1"/>
            </a:solidFill>
          </a:ln>
        </p:spPr>
        <p:txBody>
          <a:bodyPr wrap="none" anchor="t">
            <a:noAutofit/>
          </a:bodyPr>
          <a:lstStyle/>
          <a:p>
            <a:endParaRPr lang="ja-JP" altLang="en-US" sz="2400" b="1">
              <a:solidFill>
                <a:schemeClr val="accent1"/>
              </a:solidFill>
              <a:latin typeface="Century Gothic" panose="020B0502020202020204" pitchFamily="34" charset="0"/>
            </a:endParaRPr>
          </a:p>
        </p:txBody>
      </p:sp>
      <p:sp>
        <p:nvSpPr>
          <p:cNvPr id="2" name="正方形/長方形 1">
            <a:extLst>
              <a:ext uri="{FF2B5EF4-FFF2-40B4-BE49-F238E27FC236}">
                <a16:creationId xmlns:a16="http://schemas.microsoft.com/office/drawing/2014/main" id="{83E4BC40-BBE6-AD46-A0E1-50ED3C735833}"/>
              </a:ext>
            </a:extLst>
          </p:cNvPr>
          <p:cNvSpPr/>
          <p:nvPr/>
        </p:nvSpPr>
        <p:spPr>
          <a:xfrm>
            <a:off x="411689" y="3352053"/>
            <a:ext cx="1271502" cy="307777"/>
          </a:xfrm>
          <a:prstGeom prst="rect">
            <a:avLst/>
          </a:prstGeom>
        </p:spPr>
        <p:txBody>
          <a:bodyPr wrap="none">
            <a:spAutoFit/>
          </a:bodyPr>
          <a:lstStyle/>
          <a:p>
            <a:r>
              <a:rPr lang="en-US" altLang="ja-JP" sz="1400" b="1" dirty="0"/>
              <a:t>Micro-Video</a:t>
            </a:r>
            <a:endParaRPr sz="1400" b="1" dirty="0"/>
          </a:p>
        </p:txBody>
      </p:sp>
      <p:grpSp>
        <p:nvGrpSpPr>
          <p:cNvPr id="7" name="グループ化 6">
            <a:extLst>
              <a:ext uri="{FF2B5EF4-FFF2-40B4-BE49-F238E27FC236}">
                <a16:creationId xmlns:a16="http://schemas.microsoft.com/office/drawing/2014/main" id="{073D18D2-82AE-3940-9814-5AC1D7FE648C}"/>
              </a:ext>
            </a:extLst>
          </p:cNvPr>
          <p:cNvGrpSpPr/>
          <p:nvPr/>
        </p:nvGrpSpPr>
        <p:grpSpPr>
          <a:xfrm>
            <a:off x="9534137" y="3894503"/>
            <a:ext cx="436675" cy="436675"/>
            <a:chOff x="4514850" y="1847850"/>
            <a:chExt cx="3162300" cy="3162300"/>
          </a:xfrm>
        </p:grpSpPr>
        <p:sp>
          <p:nvSpPr>
            <p:cNvPr id="6" name="円/楕円 5">
              <a:extLst>
                <a:ext uri="{FF2B5EF4-FFF2-40B4-BE49-F238E27FC236}">
                  <a16:creationId xmlns:a16="http://schemas.microsoft.com/office/drawing/2014/main" id="{0185E735-DD2F-3041-A888-6A0752015519}"/>
                </a:ext>
              </a:extLst>
            </p:cNvPr>
            <p:cNvSpPr/>
            <p:nvPr/>
          </p:nvSpPr>
          <p:spPr>
            <a:xfrm>
              <a:off x="5225143" y="1884092"/>
              <a:ext cx="2367643" cy="2482736"/>
            </a:xfrm>
            <a:prstGeom prst="ellipse">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5" name="図 4" descr="図形&#10;&#10;低い精度で自動的に生成された説明">
              <a:extLst>
                <a:ext uri="{FF2B5EF4-FFF2-40B4-BE49-F238E27FC236}">
                  <a16:creationId xmlns:a16="http://schemas.microsoft.com/office/drawing/2014/main" id="{2025C705-CE51-5545-B52D-F7A909DCC21E}"/>
                </a:ext>
              </a:extLst>
            </p:cNvPr>
            <p:cNvPicPr>
              <a:picLocks noChangeAspect="1"/>
            </p:cNvPicPr>
            <p:nvPr/>
          </p:nvPicPr>
          <p:blipFill>
            <a:blip r:embed="rId8"/>
            <a:stretch>
              <a:fillRect/>
            </a:stretch>
          </p:blipFill>
          <p:spPr>
            <a:xfrm>
              <a:off x="4514850" y="1847850"/>
              <a:ext cx="3162300" cy="3162300"/>
            </a:xfrm>
            <a:prstGeom prst="rect">
              <a:avLst/>
            </a:prstGeom>
          </p:spPr>
        </p:pic>
      </p:grpSp>
      <p:cxnSp>
        <p:nvCxnSpPr>
          <p:cNvPr id="81" name="直線コネクタ 51">
            <a:extLst>
              <a:ext uri="{FF2B5EF4-FFF2-40B4-BE49-F238E27FC236}">
                <a16:creationId xmlns:a16="http://schemas.microsoft.com/office/drawing/2014/main" id="{12E3BD0E-0A5C-8B42-A1E0-BEB4130026A0}"/>
              </a:ext>
            </a:extLst>
          </p:cNvPr>
          <p:cNvCxnSpPr>
            <a:cxnSpLocks/>
            <a:endCxn id="5" idx="2"/>
          </p:cNvCxnSpPr>
          <p:nvPr/>
        </p:nvCxnSpPr>
        <p:spPr>
          <a:xfrm flipV="1">
            <a:off x="9752474" y="4331178"/>
            <a:ext cx="1" cy="2056150"/>
          </a:xfrm>
          <a:prstGeom prst="straightConnector1">
            <a:avLst/>
          </a:prstGeom>
          <a:ln w="38100">
            <a:solidFill>
              <a:schemeClr val="accent1"/>
            </a:solidFill>
            <a:headEnd type="stealth"/>
          </a:ln>
        </p:spPr>
        <p:style>
          <a:lnRef idx="1">
            <a:schemeClr val="accent1"/>
          </a:lnRef>
          <a:fillRef idx="0">
            <a:schemeClr val="accent1"/>
          </a:fillRef>
          <a:effectRef idx="0">
            <a:schemeClr val="accent1"/>
          </a:effectRef>
          <a:fontRef idx="minor">
            <a:schemeClr val="tx1"/>
          </a:fontRef>
        </p:style>
      </p:cxnSp>
      <p:sp>
        <p:nvSpPr>
          <p:cNvPr id="82" name="角丸四角形 81">
            <a:extLst>
              <a:ext uri="{FF2B5EF4-FFF2-40B4-BE49-F238E27FC236}">
                <a16:creationId xmlns:a16="http://schemas.microsoft.com/office/drawing/2014/main" id="{EB6233E6-AD35-D24E-A888-D8C061F10797}"/>
              </a:ext>
            </a:extLst>
          </p:cNvPr>
          <p:cNvSpPr/>
          <p:nvPr/>
        </p:nvSpPr>
        <p:spPr>
          <a:xfrm>
            <a:off x="9276708" y="6475434"/>
            <a:ext cx="951532" cy="292537"/>
          </a:xfrm>
          <a:prstGeom prst="roundRect">
            <a:avLst>
              <a:gd name="adj" fmla="val 46149"/>
            </a:avLst>
          </a:prstGeom>
          <a:solidFill>
            <a:schemeClr val="tx2"/>
          </a:solidFill>
        </p:spPr>
        <p:txBody>
          <a:bodyPr wrap="none" lIns="108000" tIns="0" rIns="108000" bIns="0" anchor="ctr">
            <a:spAutoFit/>
          </a:bodyPr>
          <a:lstStyle/>
          <a:p>
            <a:pPr algn="ctr"/>
            <a:r>
              <a:rPr lang="ja-JP" altLang="en-US" sz="1400" b="1">
                <a:solidFill>
                  <a:schemeClr val="bg1"/>
                </a:solidFill>
                <a:latin typeface="Meiryo UI" panose="020B0604030504040204" pitchFamily="34" charset="-128"/>
                <a:ea typeface="Meiryo UI" panose="020B0604030504040204" pitchFamily="34" charset="-128"/>
              </a:rPr>
              <a:t>視聴ログ</a:t>
            </a:r>
            <a:endParaRPr lang="en-US" altLang="ja-JP" sz="1400" b="1" dirty="0">
              <a:solidFill>
                <a:schemeClr val="bg1"/>
              </a:solidFill>
              <a:latin typeface="Meiryo UI" panose="020B0604030504040204" pitchFamily="34" charset="-128"/>
              <a:ea typeface="Meiryo UI" panose="020B0604030504040204" pitchFamily="34" charset="-128"/>
            </a:endParaRPr>
          </a:p>
        </p:txBody>
      </p:sp>
      <p:cxnSp>
        <p:nvCxnSpPr>
          <p:cNvPr id="109" name="直線コネクタ 51">
            <a:extLst>
              <a:ext uri="{FF2B5EF4-FFF2-40B4-BE49-F238E27FC236}">
                <a16:creationId xmlns:a16="http://schemas.microsoft.com/office/drawing/2014/main" id="{5FE07AE6-B1E0-974B-9DB0-E1D96A26B8D9}"/>
              </a:ext>
            </a:extLst>
          </p:cNvPr>
          <p:cNvCxnSpPr>
            <a:cxnSpLocks/>
            <a:stCxn id="112" idx="0"/>
            <a:endCxn id="42" idx="2"/>
          </p:cNvCxnSpPr>
          <p:nvPr/>
        </p:nvCxnSpPr>
        <p:spPr>
          <a:xfrm flipH="1" flipV="1">
            <a:off x="8358477" y="5870832"/>
            <a:ext cx="1" cy="604602"/>
          </a:xfrm>
          <a:prstGeom prst="straightConnector1">
            <a:avLst/>
          </a:prstGeom>
          <a:ln w="38100">
            <a:solidFill>
              <a:schemeClr val="accent1"/>
            </a:solidFill>
            <a:headEnd type="stealth"/>
          </a:ln>
        </p:spPr>
        <p:style>
          <a:lnRef idx="1">
            <a:schemeClr val="accent1"/>
          </a:lnRef>
          <a:fillRef idx="0">
            <a:schemeClr val="accent1"/>
          </a:fillRef>
          <a:effectRef idx="0">
            <a:schemeClr val="accent1"/>
          </a:effectRef>
          <a:fontRef idx="minor">
            <a:schemeClr val="tx1"/>
          </a:fontRef>
        </p:style>
      </p:cxnSp>
      <p:sp>
        <p:nvSpPr>
          <p:cNvPr id="112" name="角丸四角形 111">
            <a:extLst>
              <a:ext uri="{FF2B5EF4-FFF2-40B4-BE49-F238E27FC236}">
                <a16:creationId xmlns:a16="http://schemas.microsoft.com/office/drawing/2014/main" id="{9B24E8F5-F9AF-DC41-84B0-7068E43B0D34}"/>
              </a:ext>
            </a:extLst>
          </p:cNvPr>
          <p:cNvSpPr/>
          <p:nvPr/>
        </p:nvSpPr>
        <p:spPr>
          <a:xfrm>
            <a:off x="7539172" y="6475434"/>
            <a:ext cx="1638611" cy="292537"/>
          </a:xfrm>
          <a:prstGeom prst="roundRect">
            <a:avLst>
              <a:gd name="adj" fmla="val 46149"/>
            </a:avLst>
          </a:prstGeom>
          <a:solidFill>
            <a:schemeClr val="tx2"/>
          </a:solidFill>
        </p:spPr>
        <p:txBody>
          <a:bodyPr wrap="none" lIns="108000" tIns="0" rIns="108000" bIns="0" anchor="ctr">
            <a:spAutoFit/>
          </a:bodyPr>
          <a:lstStyle/>
          <a:p>
            <a:pPr algn="ctr"/>
            <a:r>
              <a:rPr lang="en-US" altLang="ja-JP" sz="1400" b="1" dirty="0">
                <a:solidFill>
                  <a:schemeClr val="bg1"/>
                </a:solidFill>
                <a:latin typeface="Meiryo UI" panose="020B0604030504040204" pitchFamily="34" charset="-128"/>
                <a:ea typeface="Meiryo UI" panose="020B0604030504040204" pitchFamily="34" charset="-128"/>
              </a:rPr>
              <a:t>OER</a:t>
            </a:r>
            <a:r>
              <a:rPr lang="ja-JP" altLang="en-US" sz="1400" b="1">
                <a:solidFill>
                  <a:schemeClr val="bg1"/>
                </a:solidFill>
                <a:latin typeface="Meiryo UI" panose="020B0604030504040204" pitchFamily="34" charset="-128"/>
                <a:ea typeface="Meiryo UI" panose="020B0604030504040204" pitchFamily="34" charset="-128"/>
              </a:rPr>
              <a:t>のグラフ構造</a:t>
            </a:r>
            <a:endParaRPr lang="en-US" altLang="ja-JP" sz="1400" b="1" dirty="0">
              <a:solidFill>
                <a:schemeClr val="bg1"/>
              </a:solidFill>
              <a:latin typeface="Meiryo UI" panose="020B0604030504040204" pitchFamily="34" charset="-128"/>
              <a:ea typeface="Meiryo UI" panose="020B0604030504040204" pitchFamily="34" charset="-128"/>
            </a:endParaRPr>
          </a:p>
        </p:txBody>
      </p:sp>
      <p:sp>
        <p:nvSpPr>
          <p:cNvPr id="3" name="四角形吹き出し 2">
            <a:extLst>
              <a:ext uri="{FF2B5EF4-FFF2-40B4-BE49-F238E27FC236}">
                <a16:creationId xmlns:a16="http://schemas.microsoft.com/office/drawing/2014/main" id="{AE88293A-9AFE-114A-A6A1-98C7C339FB2F}"/>
              </a:ext>
            </a:extLst>
          </p:cNvPr>
          <p:cNvSpPr/>
          <p:nvPr/>
        </p:nvSpPr>
        <p:spPr>
          <a:xfrm>
            <a:off x="6514583" y="3768899"/>
            <a:ext cx="748923" cy="430887"/>
          </a:xfrm>
          <a:prstGeom prst="wedgeRectCallout">
            <a:avLst>
              <a:gd name="adj1" fmla="val -87640"/>
              <a:gd name="adj2" fmla="val -12140"/>
            </a:avLst>
          </a:prstGeom>
          <a:solidFill>
            <a:schemeClr val="accent1"/>
          </a:solidFill>
          <a:ln>
            <a:solidFill>
              <a:schemeClr val="bg1"/>
            </a:solidFill>
          </a:ln>
        </p:spPr>
        <p:txBody>
          <a:bodyPr wrap="none">
            <a:spAutoFit/>
          </a:bodyPr>
          <a:lstStyle/>
          <a:p>
            <a:r>
              <a:rPr lang="ja-JP" altLang="en-US" sz="1100" b="1">
                <a:solidFill>
                  <a:schemeClr val="bg1"/>
                </a:solidFill>
                <a:latin typeface="Meiryo UI" panose="020B0604030504040204" pitchFamily="34" charset="-128"/>
                <a:ea typeface="Meiryo UI" panose="020B0604030504040204" pitchFamily="34" charset="-128"/>
              </a:rPr>
              <a:t>学習目的</a:t>
            </a:r>
            <a:endParaRPr lang="en-US" altLang="ja-JP" sz="1100" b="1" dirty="0">
              <a:solidFill>
                <a:schemeClr val="bg1"/>
              </a:solidFill>
              <a:latin typeface="Meiryo UI" panose="020B0604030504040204" pitchFamily="34" charset="-128"/>
              <a:ea typeface="Meiryo UI" panose="020B0604030504040204" pitchFamily="34" charset="-128"/>
            </a:endParaRPr>
          </a:p>
          <a:p>
            <a:r>
              <a:rPr lang="ja-JP" altLang="en-US" sz="1100" b="1">
                <a:solidFill>
                  <a:schemeClr val="bg1"/>
                </a:solidFill>
                <a:latin typeface="Meiryo UI" panose="020B0604030504040204" pitchFamily="34" charset="-128"/>
                <a:ea typeface="Meiryo UI" panose="020B0604030504040204" pitchFamily="34" charset="-128"/>
              </a:rPr>
              <a:t>解説</a:t>
            </a:r>
            <a:endParaRPr sz="1100" b="1" dirty="0">
              <a:solidFill>
                <a:schemeClr val="bg1"/>
              </a:solidFill>
              <a:latin typeface="Meiryo UI" panose="020B0604030504040204" pitchFamily="34" charset="-128"/>
              <a:ea typeface="Meiryo UI" panose="020B0604030504040204" pitchFamily="34" charset="-128"/>
            </a:endParaRPr>
          </a:p>
        </p:txBody>
      </p:sp>
      <p:cxnSp>
        <p:nvCxnSpPr>
          <p:cNvPr id="87" name="直線コネクタ 51">
            <a:extLst>
              <a:ext uri="{FF2B5EF4-FFF2-40B4-BE49-F238E27FC236}">
                <a16:creationId xmlns:a16="http://schemas.microsoft.com/office/drawing/2014/main" id="{BB20E94C-5C3A-F74C-B21C-1CF22D5E49B2}"/>
              </a:ext>
            </a:extLst>
          </p:cNvPr>
          <p:cNvCxnSpPr>
            <a:cxnSpLocks/>
            <a:stCxn id="90" idx="2"/>
          </p:cNvCxnSpPr>
          <p:nvPr/>
        </p:nvCxnSpPr>
        <p:spPr>
          <a:xfrm>
            <a:off x="6070053" y="5963388"/>
            <a:ext cx="0" cy="309852"/>
          </a:xfrm>
          <a:prstGeom prst="straightConnector1">
            <a:avLst/>
          </a:prstGeom>
          <a:ln w="38100">
            <a:solidFill>
              <a:schemeClr val="accent1"/>
            </a:solidFill>
            <a:headEnd type="stealth"/>
          </a:ln>
        </p:spPr>
        <p:style>
          <a:lnRef idx="1">
            <a:schemeClr val="accent1"/>
          </a:lnRef>
          <a:fillRef idx="0">
            <a:schemeClr val="accent1"/>
          </a:fillRef>
          <a:effectRef idx="0">
            <a:schemeClr val="accent1"/>
          </a:effectRef>
          <a:fontRef idx="minor">
            <a:schemeClr val="tx1"/>
          </a:fontRef>
        </p:style>
      </p:cxnSp>
      <p:sp>
        <p:nvSpPr>
          <p:cNvPr id="89" name="テキスト ボックス 88">
            <a:extLst>
              <a:ext uri="{FF2B5EF4-FFF2-40B4-BE49-F238E27FC236}">
                <a16:creationId xmlns:a16="http://schemas.microsoft.com/office/drawing/2014/main" id="{FCCDFD6C-541A-0749-97F0-C2D94A2A554E}"/>
              </a:ext>
            </a:extLst>
          </p:cNvPr>
          <p:cNvSpPr txBox="1"/>
          <p:nvPr/>
        </p:nvSpPr>
        <p:spPr>
          <a:xfrm flipH="1">
            <a:off x="10796585" y="4402235"/>
            <a:ext cx="423193" cy="169277"/>
          </a:xfrm>
          <a:prstGeom prst="rect">
            <a:avLst/>
          </a:prstGeom>
          <a:solidFill>
            <a:schemeClr val="bg1"/>
          </a:solidFill>
          <a:ln>
            <a:noFill/>
          </a:ln>
        </p:spPr>
        <p:txBody>
          <a:bodyPr wrap="none" lIns="0" tIns="0" rIns="0" bIns="0" rtlCol="0">
            <a:spAutoFit/>
          </a:bodyPr>
          <a:lstStyle/>
          <a:p>
            <a:pPr algn="ctr"/>
            <a:r>
              <a:rPr lang="ja-JP" altLang="en-US" sz="1100" b="1">
                <a:latin typeface="Meiryo UI" panose="020B0604030504040204" pitchFamily="34" charset="-128"/>
                <a:ea typeface="Meiryo UI" panose="020B0604030504040204" pitchFamily="34" charset="-128"/>
              </a:rPr>
              <a:t>学習者</a:t>
            </a:r>
          </a:p>
        </p:txBody>
      </p:sp>
      <p:grpSp>
        <p:nvGrpSpPr>
          <p:cNvPr id="24" name="グループ化 23">
            <a:extLst>
              <a:ext uri="{FF2B5EF4-FFF2-40B4-BE49-F238E27FC236}">
                <a16:creationId xmlns:a16="http://schemas.microsoft.com/office/drawing/2014/main" id="{52FE61CB-F501-8C4A-8E09-13D63B6784D3}"/>
              </a:ext>
            </a:extLst>
          </p:cNvPr>
          <p:cNvGrpSpPr>
            <a:grpSpLocks noChangeAspect="1"/>
          </p:cNvGrpSpPr>
          <p:nvPr/>
        </p:nvGrpSpPr>
        <p:grpSpPr>
          <a:xfrm>
            <a:off x="5332052" y="6157581"/>
            <a:ext cx="1476000" cy="516387"/>
            <a:chOff x="5474962" y="6217537"/>
            <a:chExt cx="1593194" cy="557389"/>
          </a:xfrm>
        </p:grpSpPr>
        <p:pic>
          <p:nvPicPr>
            <p:cNvPr id="91" name="図 90" descr="背景パターン が含まれている画像&#10;&#10;自動的に生成された説明">
              <a:extLst>
                <a:ext uri="{FF2B5EF4-FFF2-40B4-BE49-F238E27FC236}">
                  <a16:creationId xmlns:a16="http://schemas.microsoft.com/office/drawing/2014/main" id="{CBEAA96B-09B5-774D-9FE2-8356D948B640}"/>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flipH="1">
              <a:off x="5474962" y="6217537"/>
              <a:ext cx="501091" cy="557389"/>
            </a:xfrm>
            <a:prstGeom prst="rect">
              <a:avLst/>
            </a:prstGeom>
          </p:spPr>
        </p:pic>
        <p:pic>
          <p:nvPicPr>
            <p:cNvPr id="92" name="図 91" descr="背景パターン が含まれている画像&#10;&#10;自動的に生成された説明">
              <a:extLst>
                <a:ext uri="{FF2B5EF4-FFF2-40B4-BE49-F238E27FC236}">
                  <a16:creationId xmlns:a16="http://schemas.microsoft.com/office/drawing/2014/main" id="{FD9A91CD-DAC7-5845-BA39-D0A580B17425}"/>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flipH="1">
              <a:off x="6021013" y="6217537"/>
              <a:ext cx="501091" cy="557389"/>
            </a:xfrm>
            <a:prstGeom prst="rect">
              <a:avLst/>
            </a:prstGeom>
          </p:spPr>
        </p:pic>
        <p:pic>
          <p:nvPicPr>
            <p:cNvPr id="93" name="図 92" descr="背景パターン が含まれている画像&#10;&#10;自動的に生成された説明">
              <a:extLst>
                <a:ext uri="{FF2B5EF4-FFF2-40B4-BE49-F238E27FC236}">
                  <a16:creationId xmlns:a16="http://schemas.microsoft.com/office/drawing/2014/main" id="{277F4E62-8799-B540-9014-8D804D5A620D}"/>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flipH="1">
              <a:off x="6567065" y="6217537"/>
              <a:ext cx="501091" cy="557389"/>
            </a:xfrm>
            <a:prstGeom prst="rect">
              <a:avLst/>
            </a:prstGeom>
          </p:spPr>
        </p:pic>
      </p:grpSp>
      <p:sp>
        <p:nvSpPr>
          <p:cNvPr id="94" name="テキスト ボックス 93">
            <a:extLst>
              <a:ext uri="{FF2B5EF4-FFF2-40B4-BE49-F238E27FC236}">
                <a16:creationId xmlns:a16="http://schemas.microsoft.com/office/drawing/2014/main" id="{8870BEC6-068D-094A-B2BD-E419AF9B5906}"/>
              </a:ext>
            </a:extLst>
          </p:cNvPr>
          <p:cNvSpPr txBox="1"/>
          <p:nvPr/>
        </p:nvSpPr>
        <p:spPr>
          <a:xfrm flipH="1">
            <a:off x="4589100" y="6331135"/>
            <a:ext cx="705321" cy="169277"/>
          </a:xfrm>
          <a:prstGeom prst="rect">
            <a:avLst/>
          </a:prstGeom>
          <a:solidFill>
            <a:schemeClr val="bg1"/>
          </a:solidFill>
          <a:ln>
            <a:noFill/>
          </a:ln>
        </p:spPr>
        <p:txBody>
          <a:bodyPr wrap="none" lIns="0" tIns="0" rIns="0" bIns="0" rtlCol="0">
            <a:spAutoFit/>
          </a:bodyPr>
          <a:lstStyle/>
          <a:p>
            <a:pPr algn="ctr"/>
            <a:r>
              <a:rPr lang="ja-JP" altLang="en-US" sz="1100" b="1">
                <a:latin typeface="Meiryo UI" panose="020B0604030504040204" pitchFamily="34" charset="-128"/>
                <a:ea typeface="Meiryo UI" panose="020B0604030504040204" pitchFamily="34" charset="-128"/>
              </a:rPr>
              <a:t>教材作成者</a:t>
            </a:r>
            <a:endParaRPr lang="en-US" altLang="ja-JP" sz="1100" b="1" dirty="0">
              <a:latin typeface="Meiryo UI" panose="020B0604030504040204" pitchFamily="34" charset="-128"/>
              <a:ea typeface="Meiryo UI" panose="020B0604030504040204" pitchFamily="34" charset="-128"/>
            </a:endParaRPr>
          </a:p>
        </p:txBody>
      </p:sp>
      <p:sp>
        <p:nvSpPr>
          <p:cNvPr id="33" name="正方形/長方形 32">
            <a:extLst>
              <a:ext uri="{FF2B5EF4-FFF2-40B4-BE49-F238E27FC236}">
                <a16:creationId xmlns:a16="http://schemas.microsoft.com/office/drawing/2014/main" id="{C6AB50CC-7A75-7640-9606-50A23A72C09F}"/>
              </a:ext>
            </a:extLst>
          </p:cNvPr>
          <p:cNvSpPr/>
          <p:nvPr/>
        </p:nvSpPr>
        <p:spPr>
          <a:xfrm>
            <a:off x="3048000" y="2064841"/>
            <a:ext cx="6096000" cy="461665"/>
          </a:xfrm>
          <a:prstGeom prst="rect">
            <a:avLst/>
          </a:prstGeom>
        </p:spPr>
        <p:txBody>
          <a:bodyPr>
            <a:spAutoFit/>
          </a:bodyPr>
          <a:lstStyle/>
          <a:p>
            <a:pPr algn="ctr"/>
            <a:r>
              <a:rPr lang="ja-JP" altLang="en-US" sz="2400" b="1">
                <a:latin typeface="Meiryo UI" panose="020B0604030504040204" pitchFamily="34" charset="-128"/>
                <a:ea typeface="Meiryo UI" panose="020B0604030504040204" pitchFamily="34" charset="-128"/>
              </a:rPr>
              <a:t>オブジェクトの共有により</a:t>
            </a:r>
            <a:r>
              <a:rPr lang="en-US" altLang="ja-JP" sz="2400" b="1" dirty="0">
                <a:latin typeface="Meiryo UI" panose="020B0604030504040204" pitchFamily="34" charset="-128"/>
                <a:ea typeface="Meiryo UI" panose="020B0604030504040204" pitchFamily="34" charset="-128"/>
              </a:rPr>
              <a:t>OER</a:t>
            </a:r>
            <a:r>
              <a:rPr lang="ja-JP" altLang="en-US" sz="2400" b="1">
                <a:latin typeface="Meiryo UI" panose="020B0604030504040204" pitchFamily="34" charset="-128"/>
                <a:ea typeface="Meiryo UI" panose="020B0604030504040204" pitchFamily="34" charset="-128"/>
              </a:rPr>
              <a:t>のグラフ構造化</a:t>
            </a:r>
            <a:endParaRPr sz="2400" b="1" dirty="0">
              <a:latin typeface="Meiryo UI" panose="020B0604030504040204" pitchFamily="34" charset="-128"/>
              <a:ea typeface="Meiryo UI" panose="020B0604030504040204" pitchFamily="34" charset="-128"/>
            </a:endParaRPr>
          </a:p>
        </p:txBody>
      </p:sp>
      <p:cxnSp>
        <p:nvCxnSpPr>
          <p:cNvPr id="74" name="直線コネクタ 51">
            <a:extLst>
              <a:ext uri="{FF2B5EF4-FFF2-40B4-BE49-F238E27FC236}">
                <a16:creationId xmlns:a16="http://schemas.microsoft.com/office/drawing/2014/main" id="{24D099B6-8A80-A544-B078-9684DFA105A5}"/>
              </a:ext>
            </a:extLst>
          </p:cNvPr>
          <p:cNvCxnSpPr>
            <a:cxnSpLocks/>
            <a:stCxn id="112" idx="1"/>
            <a:endCxn id="84" idx="1"/>
          </p:cNvCxnSpPr>
          <p:nvPr/>
        </p:nvCxnSpPr>
        <p:spPr>
          <a:xfrm flipH="1">
            <a:off x="6342466" y="6621703"/>
            <a:ext cx="1196706" cy="3276"/>
          </a:xfrm>
          <a:prstGeom prst="straightConnector1">
            <a:avLst/>
          </a:prstGeom>
          <a:ln w="38100">
            <a:solidFill>
              <a:schemeClr val="accent1"/>
            </a:solidFill>
            <a:headEnd type="stealth"/>
          </a:ln>
        </p:spPr>
        <p:style>
          <a:lnRef idx="1">
            <a:schemeClr val="accent1"/>
          </a:lnRef>
          <a:fillRef idx="0">
            <a:schemeClr val="accent1"/>
          </a:fillRef>
          <a:effectRef idx="0">
            <a:schemeClr val="accent1"/>
          </a:effectRef>
          <a:fontRef idx="minor">
            <a:schemeClr val="tx1"/>
          </a:fontRef>
        </p:style>
      </p:cxnSp>
      <p:sp>
        <p:nvSpPr>
          <p:cNvPr id="84" name="角丸四角形 83">
            <a:extLst>
              <a:ext uri="{FF2B5EF4-FFF2-40B4-BE49-F238E27FC236}">
                <a16:creationId xmlns:a16="http://schemas.microsoft.com/office/drawing/2014/main" id="{C1FA888D-D9C2-B943-A06D-30DAE6DBD506}"/>
              </a:ext>
            </a:extLst>
          </p:cNvPr>
          <p:cNvSpPr/>
          <p:nvPr/>
        </p:nvSpPr>
        <p:spPr>
          <a:xfrm flipH="1">
            <a:off x="5746958" y="6479318"/>
            <a:ext cx="595508" cy="291322"/>
          </a:xfrm>
          <a:prstGeom prst="roundRect">
            <a:avLst>
              <a:gd name="adj" fmla="val 50000"/>
            </a:avLst>
          </a:prstGeom>
          <a:solidFill>
            <a:schemeClr val="tx2"/>
          </a:solidFill>
          <a:ln w="19050">
            <a:solidFill>
              <a:schemeClr val="bg1"/>
            </a:solidFill>
            <a:headEnd type="none"/>
            <a:tailEnd type="stealth"/>
          </a:ln>
        </p:spPr>
        <p:txBody>
          <a:bodyPr wrap="none" anchor="ctr">
            <a:noAutofit/>
          </a:bodyPr>
          <a:lstStyle/>
          <a:p>
            <a:pPr algn="ctr"/>
            <a:r>
              <a:rPr lang="en-US" altLang="ja-JP" sz="1400" b="1" dirty="0">
                <a:solidFill>
                  <a:schemeClr val="bg1"/>
                </a:solidFill>
                <a:latin typeface="Century Gothic" panose="020B0502020202020204" pitchFamily="34" charset="0"/>
                <a:ea typeface="Meiryo UI" panose="020B0604030504040204" pitchFamily="34" charset="-128"/>
              </a:rPr>
              <a:t>Share</a:t>
            </a:r>
            <a:endParaRPr lang="ja-JP" altLang="en-US" sz="1400" b="1">
              <a:solidFill>
                <a:schemeClr val="bg1"/>
              </a:solidFill>
              <a:latin typeface="Century Gothic" panose="020B0502020202020204" pitchFamily="34" charset="0"/>
              <a:ea typeface="Meiryo UI" panose="020B0604030504040204" pitchFamily="34" charset="-128"/>
            </a:endParaRPr>
          </a:p>
        </p:txBody>
      </p:sp>
    </p:spTree>
    <p:extLst>
      <p:ext uri="{BB962C8B-B14F-4D97-AF65-F5344CB8AC3E}">
        <p14:creationId xmlns:p14="http://schemas.microsoft.com/office/powerpoint/2010/main" val="756871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1FF0E0E-B690-844F-9BC2-D60DF0549A19}"/>
              </a:ext>
            </a:extLst>
          </p:cNvPr>
          <p:cNvPicPr>
            <a:picLocks noChangeAspect="1"/>
          </p:cNvPicPr>
          <p:nvPr/>
        </p:nvPicPr>
        <p:blipFill>
          <a:blip r:embed="rId3"/>
          <a:srcRect/>
          <a:stretch/>
        </p:blipFill>
        <p:spPr>
          <a:xfrm>
            <a:off x="4001029" y="1597960"/>
            <a:ext cx="3795578" cy="4779273"/>
          </a:xfrm>
          <a:prstGeom prst="rect">
            <a:avLst/>
          </a:prstGeom>
          <a:ln>
            <a:solidFill>
              <a:schemeClr val="bg1">
                <a:lumMod val="75000"/>
              </a:schemeClr>
            </a:solidFill>
          </a:ln>
          <a:effectLst>
            <a:outerShdw blurRad="50800" dist="38100" dir="2700000" algn="tl" rotWithShape="0">
              <a:prstClr val="black">
                <a:alpha val="20000"/>
              </a:prstClr>
            </a:outerShdw>
          </a:effectLst>
        </p:spPr>
      </p:pic>
      <p:sp>
        <p:nvSpPr>
          <p:cNvPr id="5" name="角丸四角形 4">
            <a:extLst>
              <a:ext uri="{FF2B5EF4-FFF2-40B4-BE49-F238E27FC236}">
                <a16:creationId xmlns:a16="http://schemas.microsoft.com/office/drawing/2014/main" id="{9E792F34-241A-AE46-AD81-93905DA543ED}"/>
              </a:ext>
            </a:extLst>
          </p:cNvPr>
          <p:cNvSpPr/>
          <p:nvPr/>
        </p:nvSpPr>
        <p:spPr>
          <a:xfrm>
            <a:off x="6562951" y="4025985"/>
            <a:ext cx="1153555" cy="1234055"/>
          </a:xfrm>
          <a:prstGeom prst="roundRect">
            <a:avLst>
              <a:gd name="adj" fmla="val 3277"/>
            </a:avLst>
          </a:prstGeom>
          <a:noFill/>
          <a:ln w="76200" cap="sq">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11" name="三角形 10">
            <a:extLst>
              <a:ext uri="{FF2B5EF4-FFF2-40B4-BE49-F238E27FC236}">
                <a16:creationId xmlns:a16="http://schemas.microsoft.com/office/drawing/2014/main" id="{1A3B2DED-FF1F-9B4E-B85C-58C891B4BFDE}"/>
              </a:ext>
            </a:extLst>
          </p:cNvPr>
          <p:cNvSpPr/>
          <p:nvPr/>
        </p:nvSpPr>
        <p:spPr>
          <a:xfrm rot="6277097">
            <a:off x="4781881" y="2745220"/>
            <a:ext cx="488114" cy="3205275"/>
          </a:xfrm>
          <a:prstGeom prst="triangle">
            <a:avLst/>
          </a:prstGeom>
          <a:solidFill>
            <a:schemeClr val="tx2">
              <a:lumMod val="40000"/>
              <a:lumOff val="60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16" name="図 15">
            <a:extLst>
              <a:ext uri="{FF2B5EF4-FFF2-40B4-BE49-F238E27FC236}">
                <a16:creationId xmlns:a16="http://schemas.microsoft.com/office/drawing/2014/main" id="{27A685BA-2C61-3449-A23A-58A6454CDFB1}"/>
              </a:ext>
            </a:extLst>
          </p:cNvPr>
          <p:cNvPicPr>
            <a:picLocks noChangeAspect="1"/>
          </p:cNvPicPr>
          <p:nvPr/>
        </p:nvPicPr>
        <p:blipFill>
          <a:blip r:embed="rId4"/>
          <a:srcRect/>
          <a:stretch/>
        </p:blipFill>
        <p:spPr>
          <a:xfrm>
            <a:off x="7927544" y="2543781"/>
            <a:ext cx="4184849" cy="3281643"/>
          </a:xfrm>
          <a:prstGeom prst="rect">
            <a:avLst/>
          </a:prstGeom>
          <a:noFill/>
          <a:ln>
            <a:solidFill>
              <a:schemeClr val="bg1">
                <a:lumMod val="75000"/>
              </a:schemeClr>
            </a:solidFill>
          </a:ln>
          <a:effectLst>
            <a:outerShdw blurRad="50800" dist="38100" dir="2700000" algn="tl" rotWithShape="0">
              <a:prstClr val="black">
                <a:alpha val="20000"/>
              </a:prstClr>
            </a:outerShdw>
          </a:effectLst>
        </p:spPr>
      </p:pic>
      <p:sp>
        <p:nvSpPr>
          <p:cNvPr id="2" name="タイトル 1">
            <a:extLst>
              <a:ext uri="{FF2B5EF4-FFF2-40B4-BE49-F238E27FC236}">
                <a16:creationId xmlns:a16="http://schemas.microsoft.com/office/drawing/2014/main" id="{AF6B840F-A661-B946-A152-C724EBD6E8A6}"/>
              </a:ext>
            </a:extLst>
          </p:cNvPr>
          <p:cNvSpPr>
            <a:spLocks noGrp="1"/>
          </p:cNvSpPr>
          <p:nvPr>
            <p:ph type="title"/>
          </p:nvPr>
        </p:nvSpPr>
        <p:spPr/>
        <p:txBody>
          <a:bodyPr/>
          <a:lstStyle/>
          <a:p>
            <a:r>
              <a:rPr lang="en-US" dirty="0"/>
              <a:t>Topic Layer</a:t>
            </a:r>
            <a:endParaRPr dirty="0"/>
          </a:p>
        </p:txBody>
      </p:sp>
      <p:pic>
        <p:nvPicPr>
          <p:cNvPr id="19" name="図 18">
            <a:extLst>
              <a:ext uri="{FF2B5EF4-FFF2-40B4-BE49-F238E27FC236}">
                <a16:creationId xmlns:a16="http://schemas.microsoft.com/office/drawing/2014/main" id="{EB743168-0AF3-5C41-9E50-54EB4C5ADA88}"/>
              </a:ext>
            </a:extLst>
          </p:cNvPr>
          <p:cNvPicPr>
            <a:picLocks noChangeAspect="1"/>
          </p:cNvPicPr>
          <p:nvPr/>
        </p:nvPicPr>
        <p:blipFill>
          <a:blip r:embed="rId5"/>
          <a:srcRect/>
          <a:stretch/>
        </p:blipFill>
        <p:spPr>
          <a:xfrm>
            <a:off x="294043" y="1237590"/>
            <a:ext cx="3321886" cy="5486029"/>
          </a:xfrm>
          <a:prstGeom prst="rect">
            <a:avLst/>
          </a:prstGeom>
          <a:ln>
            <a:solidFill>
              <a:schemeClr val="bg1">
                <a:lumMod val="75000"/>
              </a:schemeClr>
            </a:solidFill>
          </a:ln>
        </p:spPr>
      </p:pic>
      <p:sp>
        <p:nvSpPr>
          <p:cNvPr id="6" name="正方形/長方形 5">
            <a:extLst>
              <a:ext uri="{FF2B5EF4-FFF2-40B4-BE49-F238E27FC236}">
                <a16:creationId xmlns:a16="http://schemas.microsoft.com/office/drawing/2014/main" id="{8B74EF31-0496-D744-BC6C-77027DE56FB7}"/>
              </a:ext>
            </a:extLst>
          </p:cNvPr>
          <p:cNvSpPr/>
          <p:nvPr/>
        </p:nvSpPr>
        <p:spPr>
          <a:xfrm>
            <a:off x="4729860" y="1118091"/>
            <a:ext cx="2022250" cy="461665"/>
          </a:xfrm>
          <a:prstGeom prst="rect">
            <a:avLst/>
          </a:prstGeom>
          <a:noFill/>
          <a:ln>
            <a:noFill/>
          </a:ln>
        </p:spPr>
        <p:txBody>
          <a:bodyPr wrap="square">
            <a:spAutoFit/>
          </a:bodyPr>
          <a:lstStyle/>
          <a:p>
            <a:pPr algn="ctr"/>
            <a:r>
              <a:rPr lang="en-US" altLang="ja-JP" sz="2400" b="1" dirty="0">
                <a:latin typeface="Century Gothic" panose="020B0502020202020204" pitchFamily="34" charset="0"/>
                <a:ea typeface="Meiryo UI" panose="020B0604030504040204" pitchFamily="34" charset="-128"/>
              </a:rPr>
              <a:t>Topic layer</a:t>
            </a:r>
          </a:p>
        </p:txBody>
      </p:sp>
      <p:cxnSp>
        <p:nvCxnSpPr>
          <p:cNvPr id="9" name="直線矢印コネクタ 8">
            <a:extLst>
              <a:ext uri="{FF2B5EF4-FFF2-40B4-BE49-F238E27FC236}">
                <a16:creationId xmlns:a16="http://schemas.microsoft.com/office/drawing/2014/main" id="{96F20371-C7E1-E94E-A609-B78C977ECA92}"/>
              </a:ext>
            </a:extLst>
          </p:cNvPr>
          <p:cNvCxnSpPr>
            <a:cxnSpLocks/>
          </p:cNvCxnSpPr>
          <p:nvPr/>
        </p:nvCxnSpPr>
        <p:spPr>
          <a:xfrm>
            <a:off x="7716506" y="4624064"/>
            <a:ext cx="498094" cy="234477"/>
          </a:xfrm>
          <a:prstGeom prst="straightConnector1">
            <a:avLst/>
          </a:prstGeom>
          <a:ln w="76200" cap="sq">
            <a:solidFill>
              <a:schemeClr val="tx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3" name="角丸四角形 12">
            <a:extLst>
              <a:ext uri="{FF2B5EF4-FFF2-40B4-BE49-F238E27FC236}">
                <a16:creationId xmlns:a16="http://schemas.microsoft.com/office/drawing/2014/main" id="{1D7718D8-7A67-794B-9E8E-577BEF7CBFC9}"/>
              </a:ext>
            </a:extLst>
          </p:cNvPr>
          <p:cNvSpPr/>
          <p:nvPr/>
        </p:nvSpPr>
        <p:spPr>
          <a:xfrm>
            <a:off x="404228" y="2547142"/>
            <a:ext cx="3101517" cy="2178455"/>
          </a:xfrm>
          <a:prstGeom prst="roundRect">
            <a:avLst>
              <a:gd name="adj" fmla="val 7496"/>
            </a:avLst>
          </a:prstGeom>
          <a:noFill/>
          <a:ln w="28575" cap="sq">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b" anchorCtr="0" forceAA="0" compatLnSpc="1">
            <a:prstTxWarp prst="textNoShape">
              <a:avLst/>
            </a:prstTxWarp>
            <a:noAutofit/>
          </a:bodyPr>
          <a:lstStyle/>
          <a:p>
            <a:pPr algn="ctr"/>
            <a:endParaRPr kumimoji="1" sz="1600" b="1" dirty="0">
              <a:solidFill>
                <a:schemeClr val="tx2"/>
              </a:solidFill>
              <a:effectLst>
                <a:glow rad="127000">
                  <a:schemeClr val="bg1"/>
                </a:glow>
              </a:effectLst>
              <a:latin typeface="Century Gothic" panose="020B0502020202020204" pitchFamily="34" charset="0"/>
              <a:ea typeface="Hiragino Kaku Gothic Pro W3" panose="020B0300000000000000" pitchFamily="34" charset="-128"/>
            </a:endParaRPr>
          </a:p>
        </p:txBody>
      </p:sp>
      <p:sp>
        <p:nvSpPr>
          <p:cNvPr id="7" name="四角形吹き出し 6">
            <a:extLst>
              <a:ext uri="{FF2B5EF4-FFF2-40B4-BE49-F238E27FC236}">
                <a16:creationId xmlns:a16="http://schemas.microsoft.com/office/drawing/2014/main" id="{90A82145-550A-8D4A-85DC-85ADF72C76D2}"/>
              </a:ext>
            </a:extLst>
          </p:cNvPr>
          <p:cNvSpPr/>
          <p:nvPr/>
        </p:nvSpPr>
        <p:spPr>
          <a:xfrm>
            <a:off x="404228" y="1553812"/>
            <a:ext cx="1005403" cy="338554"/>
          </a:xfrm>
          <a:prstGeom prst="wedgeRectCallout">
            <a:avLst>
              <a:gd name="adj1" fmla="val -24571"/>
              <a:gd name="adj2" fmla="val 95799"/>
            </a:avLst>
          </a:prstGeom>
          <a:solidFill>
            <a:schemeClr val="bg1"/>
          </a:solidFill>
          <a:ln w="28575">
            <a:solidFill>
              <a:schemeClr val="tx2"/>
            </a:solidFill>
          </a:ln>
        </p:spPr>
        <p:txBody>
          <a:bodyPr wrap="none">
            <a:spAutoFit/>
          </a:bodyPr>
          <a:lstStyle/>
          <a:p>
            <a:r>
              <a:rPr lang="ja-JP" altLang="en-US" sz="1600">
                <a:latin typeface="Meiryo UI" panose="020B0604030504040204" pitchFamily="34" charset="-128"/>
                <a:ea typeface="Meiryo UI" panose="020B0604030504040204" pitchFamily="34" charset="-128"/>
              </a:rPr>
              <a:t>学習目的</a:t>
            </a:r>
            <a:endParaRPr sz="1600" dirty="0">
              <a:latin typeface="Meiryo UI" panose="020B0604030504040204" pitchFamily="34" charset="-128"/>
              <a:ea typeface="Meiryo UI" panose="020B0604030504040204" pitchFamily="34" charset="-128"/>
            </a:endParaRPr>
          </a:p>
        </p:txBody>
      </p:sp>
      <p:sp>
        <p:nvSpPr>
          <p:cNvPr id="17" name="四角形吹き出し 16">
            <a:extLst>
              <a:ext uri="{FF2B5EF4-FFF2-40B4-BE49-F238E27FC236}">
                <a16:creationId xmlns:a16="http://schemas.microsoft.com/office/drawing/2014/main" id="{BA98F1BC-24B9-E842-9101-6B29CAFE6867}"/>
              </a:ext>
            </a:extLst>
          </p:cNvPr>
          <p:cNvSpPr/>
          <p:nvPr/>
        </p:nvSpPr>
        <p:spPr>
          <a:xfrm>
            <a:off x="1892380" y="2028908"/>
            <a:ext cx="1723549" cy="338554"/>
          </a:xfrm>
          <a:prstGeom prst="wedgeRectCallout">
            <a:avLst>
              <a:gd name="adj1" fmla="val -33188"/>
              <a:gd name="adj2" fmla="val 92099"/>
            </a:avLst>
          </a:prstGeom>
          <a:solidFill>
            <a:schemeClr val="bg1"/>
          </a:solidFill>
          <a:ln w="28575">
            <a:solidFill>
              <a:schemeClr val="tx2"/>
            </a:solidFill>
          </a:ln>
        </p:spPr>
        <p:txBody>
          <a:bodyPr wrap="none">
            <a:spAutoFit/>
          </a:bodyPr>
          <a:lstStyle/>
          <a:p>
            <a:r>
              <a:rPr lang="ja-JP" altLang="en-US" sz="1600">
                <a:latin typeface="Meiryo UI" panose="020B0604030504040204" pitchFamily="34" charset="-128"/>
                <a:ea typeface="Meiryo UI" panose="020B0604030504040204" pitchFamily="34" charset="-128"/>
              </a:rPr>
              <a:t>ビデオ配信サービス</a:t>
            </a:r>
            <a:endParaRPr sz="1600" dirty="0">
              <a:latin typeface="Meiryo UI" panose="020B0604030504040204" pitchFamily="34" charset="-128"/>
              <a:ea typeface="Meiryo UI" panose="020B0604030504040204" pitchFamily="34" charset="-128"/>
            </a:endParaRPr>
          </a:p>
        </p:txBody>
      </p:sp>
      <p:sp>
        <p:nvSpPr>
          <p:cNvPr id="20" name="四角形吹き出し 19">
            <a:extLst>
              <a:ext uri="{FF2B5EF4-FFF2-40B4-BE49-F238E27FC236}">
                <a16:creationId xmlns:a16="http://schemas.microsoft.com/office/drawing/2014/main" id="{0DD940D3-75A1-8C4E-95A3-274C2771BF22}"/>
              </a:ext>
            </a:extLst>
          </p:cNvPr>
          <p:cNvSpPr/>
          <p:nvPr/>
        </p:nvSpPr>
        <p:spPr>
          <a:xfrm>
            <a:off x="2122833" y="756874"/>
            <a:ext cx="1752403" cy="369332"/>
          </a:xfrm>
          <a:prstGeom prst="wedgeRectCallout">
            <a:avLst>
              <a:gd name="adj1" fmla="val 4233"/>
              <a:gd name="adj2" fmla="val 106898"/>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Topic </a:t>
            </a:r>
            <a:r>
              <a:rPr lang="en-US" altLang="ja-JP" b="1" dirty="0" err="1">
                <a:latin typeface="Century Gothic" panose="020B0502020202020204" pitchFamily="34" charset="0"/>
                <a:ea typeface="Meiryo UI" panose="020B0604030504040204" pitchFamily="34" charset="-128"/>
              </a:rPr>
              <a:t>Objyect</a:t>
            </a:r>
            <a:endParaRPr b="1" dirty="0">
              <a:latin typeface="Century Gothic" panose="020B0502020202020204" pitchFamily="34" charset="0"/>
              <a:ea typeface="Meiryo UI" panose="020B0604030504040204" pitchFamily="34" charset="-128"/>
            </a:endParaRPr>
          </a:p>
        </p:txBody>
      </p:sp>
      <p:sp>
        <p:nvSpPr>
          <p:cNvPr id="21" name="四角形吹き出し 20">
            <a:extLst>
              <a:ext uri="{FF2B5EF4-FFF2-40B4-BE49-F238E27FC236}">
                <a16:creationId xmlns:a16="http://schemas.microsoft.com/office/drawing/2014/main" id="{F8C38BE0-3864-344B-A639-1CE4D83524A5}"/>
              </a:ext>
            </a:extLst>
          </p:cNvPr>
          <p:cNvSpPr/>
          <p:nvPr/>
        </p:nvSpPr>
        <p:spPr>
          <a:xfrm>
            <a:off x="10139490" y="2071876"/>
            <a:ext cx="1582484" cy="369332"/>
          </a:xfrm>
          <a:prstGeom prst="wedgeRectCallout">
            <a:avLst>
              <a:gd name="adj1" fmla="val 4233"/>
              <a:gd name="adj2" fmla="val 106898"/>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Book Object</a:t>
            </a:r>
            <a:endParaRPr b="1" dirty="0">
              <a:latin typeface="Century Gothic" panose="020B0502020202020204" pitchFamily="34" charset="0"/>
              <a:ea typeface="Meiryo UI" panose="020B0604030504040204" pitchFamily="34" charset="-128"/>
            </a:endParaRPr>
          </a:p>
        </p:txBody>
      </p:sp>
    </p:spTree>
    <p:extLst>
      <p:ext uri="{BB962C8B-B14F-4D97-AF65-F5344CB8AC3E}">
        <p14:creationId xmlns:p14="http://schemas.microsoft.com/office/powerpoint/2010/main" val="428443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F72EC00E-3C46-9140-AF9D-8841118D5C54}"/>
              </a:ext>
            </a:extLst>
          </p:cNvPr>
          <p:cNvSpPr>
            <a:spLocks noGrp="1"/>
          </p:cNvSpPr>
          <p:nvPr>
            <p:ph type="title"/>
          </p:nvPr>
        </p:nvSpPr>
        <p:spPr/>
        <p:txBody>
          <a:bodyPr/>
          <a:lstStyle/>
          <a:p>
            <a:r>
              <a:rPr lang="en-US" altLang="ja-JP" dirty="0">
                <a:latin typeface="Century Gothic" panose="020B0502020202020204" pitchFamily="34" charset="0"/>
              </a:rPr>
              <a:t>Deploy</a:t>
            </a:r>
            <a:r>
              <a:rPr lang="en-US" altLang="ja-JP" dirty="0"/>
              <a:t> Layer</a:t>
            </a:r>
            <a:endParaRPr dirty="0"/>
          </a:p>
        </p:txBody>
      </p:sp>
      <p:pic>
        <p:nvPicPr>
          <p:cNvPr id="6" name="図 5">
            <a:extLst>
              <a:ext uri="{FF2B5EF4-FFF2-40B4-BE49-F238E27FC236}">
                <a16:creationId xmlns:a16="http://schemas.microsoft.com/office/drawing/2014/main" id="{EAA8CF9E-F557-7F48-AE2B-8CB8E0A4F46E}"/>
              </a:ext>
            </a:extLst>
          </p:cNvPr>
          <p:cNvPicPr>
            <a:picLocks noChangeAspect="1"/>
          </p:cNvPicPr>
          <p:nvPr/>
        </p:nvPicPr>
        <p:blipFill>
          <a:blip r:embed="rId3"/>
          <a:srcRect/>
          <a:stretch/>
        </p:blipFill>
        <p:spPr>
          <a:xfrm>
            <a:off x="166023" y="2083004"/>
            <a:ext cx="4835788" cy="4052850"/>
          </a:xfrm>
          <a:prstGeom prst="rect">
            <a:avLst/>
          </a:prstGeom>
          <a:ln>
            <a:solidFill>
              <a:schemeClr val="bg1">
                <a:lumMod val="65000"/>
              </a:schemeClr>
            </a:solidFill>
          </a:ln>
        </p:spPr>
      </p:pic>
      <p:pic>
        <p:nvPicPr>
          <p:cNvPr id="29" name="図 28" descr="抽象, 挿絵 が含まれている画像&#10;&#10;自動的に生成された説明">
            <a:extLst>
              <a:ext uri="{FF2B5EF4-FFF2-40B4-BE49-F238E27FC236}">
                <a16:creationId xmlns:a16="http://schemas.microsoft.com/office/drawing/2014/main" id="{B22EBCDD-D81D-6E44-814C-0EC85F1254F4}"/>
              </a:ext>
            </a:extLst>
          </p:cNvPr>
          <p:cNvPicPr>
            <a:picLocks noChangeAspect="1"/>
          </p:cNvPicPr>
          <p:nvPr/>
        </p:nvPicPr>
        <p:blipFill>
          <a:blip r:embed="rId4"/>
          <a:stretch>
            <a:fillRect/>
          </a:stretch>
        </p:blipFill>
        <p:spPr>
          <a:xfrm>
            <a:off x="179233" y="1595321"/>
            <a:ext cx="679161" cy="679161"/>
          </a:xfrm>
          <a:prstGeom prst="rect">
            <a:avLst/>
          </a:prstGeom>
        </p:spPr>
      </p:pic>
      <p:pic>
        <p:nvPicPr>
          <p:cNvPr id="7" name="図 6">
            <a:extLst>
              <a:ext uri="{FF2B5EF4-FFF2-40B4-BE49-F238E27FC236}">
                <a16:creationId xmlns:a16="http://schemas.microsoft.com/office/drawing/2014/main" id="{445F2A24-97A5-6847-A9C2-40C5D448398B}"/>
              </a:ext>
            </a:extLst>
          </p:cNvPr>
          <p:cNvPicPr>
            <a:picLocks noChangeAspect="1"/>
          </p:cNvPicPr>
          <p:nvPr/>
        </p:nvPicPr>
        <p:blipFill>
          <a:blip r:embed="rId5"/>
          <a:srcRect/>
          <a:stretch/>
        </p:blipFill>
        <p:spPr>
          <a:xfrm>
            <a:off x="5414326" y="1518955"/>
            <a:ext cx="6691597" cy="4733664"/>
          </a:xfrm>
          <a:prstGeom prst="rect">
            <a:avLst/>
          </a:prstGeom>
          <a:ln>
            <a:solidFill>
              <a:schemeClr val="bg1">
                <a:lumMod val="65000"/>
              </a:schemeClr>
            </a:solidFill>
          </a:ln>
        </p:spPr>
      </p:pic>
      <p:sp>
        <p:nvSpPr>
          <p:cNvPr id="15" name="正方形/長方形 14">
            <a:extLst>
              <a:ext uri="{FF2B5EF4-FFF2-40B4-BE49-F238E27FC236}">
                <a16:creationId xmlns:a16="http://schemas.microsoft.com/office/drawing/2014/main" id="{2366A158-6599-4345-B1B1-4D16F3682142}"/>
              </a:ext>
            </a:extLst>
          </p:cNvPr>
          <p:cNvSpPr/>
          <p:nvPr/>
        </p:nvSpPr>
        <p:spPr>
          <a:xfrm>
            <a:off x="804832" y="1608330"/>
            <a:ext cx="756938" cy="461665"/>
          </a:xfrm>
          <a:prstGeom prst="rect">
            <a:avLst/>
          </a:prstGeom>
        </p:spPr>
        <p:txBody>
          <a:bodyPr wrap="none">
            <a:spAutoFit/>
          </a:bodyPr>
          <a:lstStyle/>
          <a:p>
            <a:pPr algn="ctr"/>
            <a:r>
              <a:rPr lang="en-US" altLang="ja-JP" sz="2400" b="1" dirty="0">
                <a:latin typeface="Century Gothic" panose="020B0502020202020204" pitchFamily="34" charset="0"/>
              </a:rPr>
              <a:t>LMS</a:t>
            </a:r>
            <a:endParaRPr lang="ja-JP" altLang="en-US" sz="2400" b="1">
              <a:latin typeface="Century Gothic" panose="020B0502020202020204" pitchFamily="34" charset="0"/>
            </a:endParaRPr>
          </a:p>
        </p:txBody>
      </p:sp>
      <p:sp>
        <p:nvSpPr>
          <p:cNvPr id="23" name="四角形吹き出し 22">
            <a:extLst>
              <a:ext uri="{FF2B5EF4-FFF2-40B4-BE49-F238E27FC236}">
                <a16:creationId xmlns:a16="http://schemas.microsoft.com/office/drawing/2014/main" id="{640E303C-1AE1-5B4C-AC42-51DFA15129F7}"/>
              </a:ext>
            </a:extLst>
          </p:cNvPr>
          <p:cNvSpPr/>
          <p:nvPr/>
        </p:nvSpPr>
        <p:spPr>
          <a:xfrm>
            <a:off x="5618495" y="5004340"/>
            <a:ext cx="1752403" cy="369332"/>
          </a:xfrm>
          <a:prstGeom prst="wedgeRectCallout">
            <a:avLst>
              <a:gd name="adj1" fmla="val 2803"/>
              <a:gd name="adj2" fmla="val -113551"/>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Topic </a:t>
            </a:r>
            <a:r>
              <a:rPr lang="en-US" altLang="ja-JP" b="1" dirty="0" err="1">
                <a:latin typeface="Century Gothic" panose="020B0502020202020204" pitchFamily="34" charset="0"/>
                <a:ea typeface="Meiryo UI" panose="020B0604030504040204" pitchFamily="34" charset="-128"/>
              </a:rPr>
              <a:t>Objyect</a:t>
            </a:r>
            <a:endParaRPr b="1" dirty="0">
              <a:latin typeface="Century Gothic" panose="020B0502020202020204" pitchFamily="34" charset="0"/>
              <a:ea typeface="Meiryo UI" panose="020B0604030504040204" pitchFamily="34" charset="-128"/>
            </a:endParaRPr>
          </a:p>
        </p:txBody>
      </p:sp>
      <p:sp>
        <p:nvSpPr>
          <p:cNvPr id="24" name="四角形吹き出し 23">
            <a:extLst>
              <a:ext uri="{FF2B5EF4-FFF2-40B4-BE49-F238E27FC236}">
                <a16:creationId xmlns:a16="http://schemas.microsoft.com/office/drawing/2014/main" id="{DDACBB5A-645F-5A44-A5CB-C38FAE101BE3}"/>
              </a:ext>
            </a:extLst>
          </p:cNvPr>
          <p:cNvSpPr/>
          <p:nvPr/>
        </p:nvSpPr>
        <p:spPr>
          <a:xfrm>
            <a:off x="8673933" y="980036"/>
            <a:ext cx="1582484" cy="369332"/>
          </a:xfrm>
          <a:prstGeom prst="wedgeRectCallout">
            <a:avLst>
              <a:gd name="adj1" fmla="val 4233"/>
              <a:gd name="adj2" fmla="val 106898"/>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Book Object</a:t>
            </a:r>
            <a:endParaRPr b="1" dirty="0">
              <a:latin typeface="Century Gothic" panose="020B0502020202020204" pitchFamily="34" charset="0"/>
              <a:ea typeface="Meiryo UI" panose="020B0604030504040204" pitchFamily="34" charset="-128"/>
            </a:endParaRPr>
          </a:p>
        </p:txBody>
      </p:sp>
    </p:spTree>
    <p:extLst>
      <p:ext uri="{BB962C8B-B14F-4D97-AF65-F5344CB8AC3E}">
        <p14:creationId xmlns:p14="http://schemas.microsoft.com/office/powerpoint/2010/main" val="1687657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a:xfrm>
            <a:off x="123462" y="119153"/>
            <a:ext cx="11945077" cy="1626520"/>
          </a:xfrm>
        </p:spPr>
        <p:txBody>
          <a:bodyPr anchor="ctr">
            <a:normAutofit/>
          </a:bodyPr>
          <a:lstStyle/>
          <a:p>
            <a:r>
              <a:rPr lang="ja-JP" altLang="en-US" dirty="0"/>
              <a:t>現代社会：</a:t>
            </a:r>
            <a:r>
              <a:rPr lang="en-US" altLang="ja-JP" dirty="0"/>
              <a:t>VUCA</a:t>
            </a:r>
            <a:r>
              <a:rPr lang="ja-JP" altLang="en-US" dirty="0"/>
              <a:t>時代</a:t>
            </a:r>
          </a:p>
        </p:txBody>
      </p:sp>
      <p:pic>
        <p:nvPicPr>
          <p:cNvPr id="9" name="図 8" descr="ダイアグラム&#10;&#10;自動的に生成された説明">
            <a:extLst>
              <a:ext uri="{FF2B5EF4-FFF2-40B4-BE49-F238E27FC236}">
                <a16:creationId xmlns:a16="http://schemas.microsoft.com/office/drawing/2014/main" id="{8F3BAB87-D5E5-BC4E-A32F-CF51294A17E5}"/>
              </a:ext>
            </a:extLst>
          </p:cNvPr>
          <p:cNvPicPr>
            <a:picLocks noChangeAspect="1"/>
          </p:cNvPicPr>
          <p:nvPr/>
        </p:nvPicPr>
        <p:blipFill>
          <a:blip r:embed="rId3"/>
          <a:stretch>
            <a:fillRect/>
          </a:stretch>
        </p:blipFill>
        <p:spPr>
          <a:xfrm>
            <a:off x="6390617" y="2668280"/>
            <a:ext cx="5194583" cy="3649194"/>
          </a:xfrm>
          <a:prstGeom prst="rect">
            <a:avLst/>
          </a:prstGeom>
          <a:noFill/>
        </p:spPr>
      </p:pic>
      <p:sp>
        <p:nvSpPr>
          <p:cNvPr id="3" name="コンテンツ プレースホルダー 2">
            <a:extLst>
              <a:ext uri="{FF2B5EF4-FFF2-40B4-BE49-F238E27FC236}">
                <a16:creationId xmlns:a16="http://schemas.microsoft.com/office/drawing/2014/main" id="{46B205C2-FA62-409A-9D44-322E82255E25}"/>
              </a:ext>
            </a:extLst>
          </p:cNvPr>
          <p:cNvSpPr>
            <a:spLocks noGrp="1"/>
          </p:cNvSpPr>
          <p:nvPr>
            <p:ph sz="half" idx="1"/>
          </p:nvPr>
        </p:nvSpPr>
        <p:spPr/>
        <p:txBody>
          <a:bodyPr/>
          <a:lstStyle/>
          <a:p>
            <a:pPr marL="9525" indent="0">
              <a:buNone/>
            </a:pPr>
            <a:endParaRPr lang="ja-JP" altLang="en-US" dirty="0"/>
          </a:p>
        </p:txBody>
      </p:sp>
    </p:spTree>
    <p:extLst>
      <p:ext uri="{BB962C8B-B14F-4D97-AF65-F5344CB8AC3E}">
        <p14:creationId xmlns:p14="http://schemas.microsoft.com/office/powerpoint/2010/main" val="1674439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F72EC00E-3C46-9140-AF9D-8841118D5C54}"/>
              </a:ext>
            </a:extLst>
          </p:cNvPr>
          <p:cNvSpPr>
            <a:spLocks noGrp="1"/>
          </p:cNvSpPr>
          <p:nvPr>
            <p:ph type="title"/>
          </p:nvPr>
        </p:nvSpPr>
        <p:spPr/>
        <p:txBody>
          <a:bodyPr/>
          <a:lstStyle/>
          <a:p>
            <a:r>
              <a:rPr lang="en-US" altLang="ja-JP" dirty="0">
                <a:latin typeface="Century Gothic" panose="020B0502020202020204" pitchFamily="34" charset="0"/>
              </a:rPr>
              <a:t>Deploy</a:t>
            </a:r>
            <a:r>
              <a:rPr lang="en-US" altLang="ja-JP" dirty="0"/>
              <a:t> Layer</a:t>
            </a:r>
            <a:endParaRPr dirty="0"/>
          </a:p>
        </p:txBody>
      </p:sp>
      <p:pic>
        <p:nvPicPr>
          <p:cNvPr id="6" name="図 5">
            <a:extLst>
              <a:ext uri="{FF2B5EF4-FFF2-40B4-BE49-F238E27FC236}">
                <a16:creationId xmlns:a16="http://schemas.microsoft.com/office/drawing/2014/main" id="{EAA8CF9E-F557-7F48-AE2B-8CB8E0A4F46E}"/>
              </a:ext>
            </a:extLst>
          </p:cNvPr>
          <p:cNvPicPr>
            <a:picLocks noChangeAspect="1"/>
          </p:cNvPicPr>
          <p:nvPr/>
        </p:nvPicPr>
        <p:blipFill>
          <a:blip r:embed="rId3"/>
          <a:srcRect/>
          <a:stretch/>
        </p:blipFill>
        <p:spPr>
          <a:xfrm>
            <a:off x="166023" y="2083004"/>
            <a:ext cx="4835788" cy="4052850"/>
          </a:xfrm>
          <a:prstGeom prst="rect">
            <a:avLst/>
          </a:prstGeom>
          <a:ln>
            <a:solidFill>
              <a:schemeClr val="bg1">
                <a:lumMod val="65000"/>
              </a:schemeClr>
            </a:solidFill>
          </a:ln>
        </p:spPr>
      </p:pic>
      <p:pic>
        <p:nvPicPr>
          <p:cNvPr id="29" name="図 28" descr="抽象, 挿絵 が含まれている画像&#10;&#10;自動的に生成された説明">
            <a:extLst>
              <a:ext uri="{FF2B5EF4-FFF2-40B4-BE49-F238E27FC236}">
                <a16:creationId xmlns:a16="http://schemas.microsoft.com/office/drawing/2014/main" id="{B22EBCDD-D81D-6E44-814C-0EC85F1254F4}"/>
              </a:ext>
            </a:extLst>
          </p:cNvPr>
          <p:cNvPicPr>
            <a:picLocks noChangeAspect="1"/>
          </p:cNvPicPr>
          <p:nvPr/>
        </p:nvPicPr>
        <p:blipFill>
          <a:blip r:embed="rId4"/>
          <a:stretch>
            <a:fillRect/>
          </a:stretch>
        </p:blipFill>
        <p:spPr>
          <a:xfrm>
            <a:off x="179233" y="1595321"/>
            <a:ext cx="679161" cy="679161"/>
          </a:xfrm>
          <a:prstGeom prst="rect">
            <a:avLst/>
          </a:prstGeom>
        </p:spPr>
      </p:pic>
      <p:pic>
        <p:nvPicPr>
          <p:cNvPr id="7" name="図 6">
            <a:extLst>
              <a:ext uri="{FF2B5EF4-FFF2-40B4-BE49-F238E27FC236}">
                <a16:creationId xmlns:a16="http://schemas.microsoft.com/office/drawing/2014/main" id="{445F2A24-97A5-6847-A9C2-40C5D448398B}"/>
              </a:ext>
            </a:extLst>
          </p:cNvPr>
          <p:cNvPicPr>
            <a:picLocks noChangeAspect="1"/>
          </p:cNvPicPr>
          <p:nvPr/>
        </p:nvPicPr>
        <p:blipFill>
          <a:blip r:embed="rId5"/>
          <a:srcRect/>
          <a:stretch/>
        </p:blipFill>
        <p:spPr>
          <a:xfrm>
            <a:off x="5414326" y="1518955"/>
            <a:ext cx="6691597" cy="4733664"/>
          </a:xfrm>
          <a:prstGeom prst="rect">
            <a:avLst/>
          </a:prstGeom>
          <a:ln>
            <a:solidFill>
              <a:schemeClr val="bg1">
                <a:lumMod val="65000"/>
              </a:schemeClr>
            </a:solidFill>
          </a:ln>
        </p:spPr>
      </p:pic>
      <p:grpSp>
        <p:nvGrpSpPr>
          <p:cNvPr id="3" name="グループ化 2">
            <a:extLst>
              <a:ext uri="{FF2B5EF4-FFF2-40B4-BE49-F238E27FC236}">
                <a16:creationId xmlns:a16="http://schemas.microsoft.com/office/drawing/2014/main" id="{BCD767E3-FD06-E74D-950C-9CA9B115F45F}"/>
              </a:ext>
            </a:extLst>
          </p:cNvPr>
          <p:cNvGrpSpPr/>
          <p:nvPr/>
        </p:nvGrpSpPr>
        <p:grpSpPr>
          <a:xfrm>
            <a:off x="1591350" y="3539620"/>
            <a:ext cx="3737396" cy="1408332"/>
            <a:chOff x="1449535" y="3851483"/>
            <a:chExt cx="4731559" cy="1408332"/>
          </a:xfrm>
        </p:grpSpPr>
        <p:sp>
          <p:nvSpPr>
            <p:cNvPr id="27" name="円弧 26">
              <a:extLst>
                <a:ext uri="{FF2B5EF4-FFF2-40B4-BE49-F238E27FC236}">
                  <a16:creationId xmlns:a16="http://schemas.microsoft.com/office/drawing/2014/main" id="{DCD820AE-8CBF-8041-89EB-C835C388B144}"/>
                </a:ext>
              </a:extLst>
            </p:cNvPr>
            <p:cNvSpPr/>
            <p:nvPr/>
          </p:nvSpPr>
          <p:spPr>
            <a:xfrm flipH="1" flipV="1">
              <a:off x="1929209" y="3851483"/>
              <a:ext cx="4251885" cy="1408332"/>
            </a:xfrm>
            <a:custGeom>
              <a:avLst/>
              <a:gdLst>
                <a:gd name="connsiteX0" fmla="*/ 2839742 w 7195286"/>
                <a:gd name="connsiteY0" fmla="*/ 31606 h 2816664"/>
                <a:gd name="connsiteX1" fmla="*/ 4294208 w 7195286"/>
                <a:gd name="connsiteY1" fmla="*/ 26650 h 2816664"/>
                <a:gd name="connsiteX2" fmla="*/ 7000187 w 7195286"/>
                <a:gd name="connsiteY2" fmla="*/ 950855 h 2816664"/>
                <a:gd name="connsiteX3" fmla="*/ 3597643 w 7195286"/>
                <a:gd name="connsiteY3" fmla="*/ 1408332 h 2816664"/>
                <a:gd name="connsiteX4" fmla="*/ 2839742 w 7195286"/>
                <a:gd name="connsiteY4" fmla="*/ 31606 h 2816664"/>
                <a:gd name="connsiteX0" fmla="*/ 2839742 w 7195286"/>
                <a:gd name="connsiteY0" fmla="*/ 31606 h 2816664"/>
                <a:gd name="connsiteX1" fmla="*/ 4294208 w 7195286"/>
                <a:gd name="connsiteY1" fmla="*/ 26650 h 2816664"/>
                <a:gd name="connsiteX2" fmla="*/ 7000187 w 7195286"/>
                <a:gd name="connsiteY2" fmla="*/ 950855 h 2816664"/>
                <a:gd name="connsiteX0" fmla="*/ 757901 w 4251885"/>
                <a:gd name="connsiteY0" fmla="*/ 1408332 h 1408332"/>
                <a:gd name="connsiteX1" fmla="*/ 0 w 4251885"/>
                <a:gd name="connsiteY1" fmla="*/ 31606 h 1408332"/>
                <a:gd name="connsiteX2" fmla="*/ 1454466 w 4251885"/>
                <a:gd name="connsiteY2" fmla="*/ 26650 h 1408332"/>
                <a:gd name="connsiteX3" fmla="*/ 4251885 w 4251885"/>
                <a:gd name="connsiteY3" fmla="*/ 1042295 h 1408332"/>
                <a:gd name="connsiteX0" fmla="*/ 0 w 4251885"/>
                <a:gd name="connsiteY0" fmla="*/ 31606 h 1408332"/>
                <a:gd name="connsiteX1" fmla="*/ 1454466 w 4251885"/>
                <a:gd name="connsiteY1" fmla="*/ 26650 h 1408332"/>
                <a:gd name="connsiteX2" fmla="*/ 4160445 w 4251885"/>
                <a:gd name="connsiteY2" fmla="*/ 950855 h 1408332"/>
              </a:gdLst>
              <a:ahLst/>
              <a:cxnLst>
                <a:cxn ang="0">
                  <a:pos x="connsiteX0" y="connsiteY0"/>
                </a:cxn>
                <a:cxn ang="0">
                  <a:pos x="connsiteX1" y="connsiteY1"/>
                </a:cxn>
                <a:cxn ang="0">
                  <a:pos x="connsiteX2" y="connsiteY2"/>
                </a:cxn>
              </a:cxnLst>
              <a:rect l="l" t="t" r="r" b="b"/>
              <a:pathLst>
                <a:path w="4251885" h="1408332" stroke="0" extrusionOk="0">
                  <a:moveTo>
                    <a:pt x="757901" y="1408332"/>
                  </a:moveTo>
                  <a:lnTo>
                    <a:pt x="0" y="31606"/>
                  </a:lnTo>
                  <a:cubicBezTo>
                    <a:pt x="478903" y="-8794"/>
                    <a:pt x="973839" y="-10481"/>
                    <a:pt x="1454466" y="26650"/>
                  </a:cubicBezTo>
                  <a:cubicBezTo>
                    <a:pt x="2712827" y="123865"/>
                    <a:pt x="3743800" y="475985"/>
                    <a:pt x="4251885" y="1042295"/>
                  </a:cubicBezTo>
                </a:path>
                <a:path w="4251885" h="1408332" fill="none">
                  <a:moveTo>
                    <a:pt x="0" y="31606"/>
                  </a:moveTo>
                  <a:cubicBezTo>
                    <a:pt x="478903" y="-8794"/>
                    <a:pt x="973839" y="-10481"/>
                    <a:pt x="1454466" y="26650"/>
                  </a:cubicBezTo>
                  <a:cubicBezTo>
                    <a:pt x="2712827" y="123865"/>
                    <a:pt x="3743800" y="475985"/>
                    <a:pt x="4160445" y="950855"/>
                  </a:cubicBezTo>
                </a:path>
              </a:pathLst>
            </a:custGeom>
            <a:ln w="76200" cmpd="sng">
              <a:solidFill>
                <a:schemeClr val="tx2"/>
              </a:solidFill>
              <a:headEnd type="stealth" w="lg" len="lg"/>
              <a:tailEnd type="none"/>
            </a:ln>
            <a:effectLst>
              <a:glow rad="25400">
                <a:schemeClr val="bg1"/>
              </a:glo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a:p>
          </p:txBody>
        </p:sp>
        <p:sp>
          <p:nvSpPr>
            <p:cNvPr id="2" name="角丸四角形 9">
              <a:extLst>
                <a:ext uri="{FF2B5EF4-FFF2-40B4-BE49-F238E27FC236}">
                  <a16:creationId xmlns:a16="http://schemas.microsoft.com/office/drawing/2014/main" id="{C7258275-010B-1E45-A0D2-4359EFD64E4E}"/>
                </a:ext>
              </a:extLst>
            </p:cNvPr>
            <p:cNvSpPr/>
            <p:nvPr/>
          </p:nvSpPr>
          <p:spPr>
            <a:xfrm>
              <a:off x="1449535" y="3996390"/>
              <a:ext cx="1381410" cy="288000"/>
            </a:xfrm>
            <a:prstGeom prst="roundRect">
              <a:avLst>
                <a:gd name="adj" fmla="val 7567"/>
              </a:avLst>
            </a:prstGeom>
            <a:noFill/>
            <a:ln w="76200">
              <a:solidFill>
                <a:schemeClr val="tx2"/>
              </a:solidFill>
            </a:ln>
            <a:effectLst>
              <a:glow rad="25400">
                <a:schemeClr val="bg1"/>
              </a:glow>
            </a:effectLst>
          </p:spPr>
          <p:style>
            <a:lnRef idx="1">
              <a:schemeClr val="accent1"/>
            </a:lnRef>
            <a:fillRef idx="3">
              <a:schemeClr val="accent1"/>
            </a:fillRef>
            <a:effectRef idx="2">
              <a:schemeClr val="accent1"/>
            </a:effectRef>
            <a:fontRef idx="minor">
              <a:schemeClr val="lt1"/>
            </a:fontRef>
          </p:style>
          <p:txBody>
            <a:bodyPr rot="0" spcFirstLastPara="0" vert="horz" wrap="none" lIns="0" tIns="0" rIns="0" bIns="45720" numCol="1" spcCol="0" rtlCol="0" fromWordArt="0" anchor="ctr" anchorCtr="0" forceAA="0" compatLnSpc="1">
              <a:prstTxWarp prst="textNoShape">
                <a:avLst/>
              </a:prstTxWarp>
              <a:noAutofit/>
            </a:bodyP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endParaRPr lang="ja-JP" altLang="en-US" sz="2000" dirty="0">
                <a:solidFill>
                  <a:schemeClr val="bg1"/>
                </a:solidFill>
                <a:latin typeface="ヒラギノ角ゴ StdN W8"/>
                <a:ea typeface="ヒラギノ角ゴ StdN W8"/>
                <a:cs typeface="ヒラギノ角ゴ StdN W8"/>
              </a:endParaRPr>
            </a:p>
          </p:txBody>
        </p:sp>
      </p:grpSp>
      <p:sp>
        <p:nvSpPr>
          <p:cNvPr id="15" name="正方形/長方形 14">
            <a:extLst>
              <a:ext uri="{FF2B5EF4-FFF2-40B4-BE49-F238E27FC236}">
                <a16:creationId xmlns:a16="http://schemas.microsoft.com/office/drawing/2014/main" id="{2366A158-6599-4345-B1B1-4D16F3682142}"/>
              </a:ext>
            </a:extLst>
          </p:cNvPr>
          <p:cNvSpPr/>
          <p:nvPr/>
        </p:nvSpPr>
        <p:spPr>
          <a:xfrm>
            <a:off x="804832" y="1608330"/>
            <a:ext cx="756938" cy="461665"/>
          </a:xfrm>
          <a:prstGeom prst="rect">
            <a:avLst/>
          </a:prstGeom>
        </p:spPr>
        <p:txBody>
          <a:bodyPr wrap="none">
            <a:spAutoFit/>
          </a:bodyPr>
          <a:lstStyle/>
          <a:p>
            <a:pPr algn="ctr"/>
            <a:r>
              <a:rPr lang="en-US" altLang="ja-JP" sz="2400" b="1" dirty="0">
                <a:latin typeface="Century Gothic" panose="020B0502020202020204" pitchFamily="34" charset="0"/>
              </a:rPr>
              <a:t>LMS</a:t>
            </a:r>
            <a:endParaRPr lang="ja-JP" altLang="en-US" sz="2400" b="1">
              <a:latin typeface="Century Gothic" panose="020B0502020202020204" pitchFamily="34" charset="0"/>
            </a:endParaRPr>
          </a:p>
        </p:txBody>
      </p:sp>
      <p:sp>
        <p:nvSpPr>
          <p:cNvPr id="23" name="四角形吹き出し 22">
            <a:extLst>
              <a:ext uri="{FF2B5EF4-FFF2-40B4-BE49-F238E27FC236}">
                <a16:creationId xmlns:a16="http://schemas.microsoft.com/office/drawing/2014/main" id="{640E303C-1AE1-5B4C-AC42-51DFA15129F7}"/>
              </a:ext>
            </a:extLst>
          </p:cNvPr>
          <p:cNvSpPr/>
          <p:nvPr/>
        </p:nvSpPr>
        <p:spPr>
          <a:xfrm>
            <a:off x="5618495" y="5004340"/>
            <a:ext cx="1752403" cy="369332"/>
          </a:xfrm>
          <a:prstGeom prst="wedgeRectCallout">
            <a:avLst>
              <a:gd name="adj1" fmla="val 2803"/>
              <a:gd name="adj2" fmla="val -113551"/>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Topic </a:t>
            </a:r>
            <a:r>
              <a:rPr lang="en-US" altLang="ja-JP" b="1" dirty="0" err="1">
                <a:latin typeface="Century Gothic" panose="020B0502020202020204" pitchFamily="34" charset="0"/>
                <a:ea typeface="Meiryo UI" panose="020B0604030504040204" pitchFamily="34" charset="-128"/>
              </a:rPr>
              <a:t>Objyect</a:t>
            </a:r>
            <a:endParaRPr b="1" dirty="0">
              <a:latin typeface="Century Gothic" panose="020B0502020202020204" pitchFamily="34" charset="0"/>
              <a:ea typeface="Meiryo UI" panose="020B0604030504040204" pitchFamily="34" charset="-128"/>
            </a:endParaRPr>
          </a:p>
        </p:txBody>
      </p:sp>
      <p:sp>
        <p:nvSpPr>
          <p:cNvPr id="24" name="四角形吹き出し 23">
            <a:extLst>
              <a:ext uri="{FF2B5EF4-FFF2-40B4-BE49-F238E27FC236}">
                <a16:creationId xmlns:a16="http://schemas.microsoft.com/office/drawing/2014/main" id="{DDACBB5A-645F-5A44-A5CB-C38FAE101BE3}"/>
              </a:ext>
            </a:extLst>
          </p:cNvPr>
          <p:cNvSpPr/>
          <p:nvPr/>
        </p:nvSpPr>
        <p:spPr>
          <a:xfrm>
            <a:off x="8673933" y="980036"/>
            <a:ext cx="1582484" cy="369332"/>
          </a:xfrm>
          <a:prstGeom prst="wedgeRectCallout">
            <a:avLst>
              <a:gd name="adj1" fmla="val 4233"/>
              <a:gd name="adj2" fmla="val 106898"/>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Book Object</a:t>
            </a:r>
            <a:endParaRPr b="1" dirty="0">
              <a:latin typeface="Century Gothic" panose="020B0502020202020204" pitchFamily="34" charset="0"/>
              <a:ea typeface="Meiryo UI" panose="020B0604030504040204" pitchFamily="34" charset="-128"/>
            </a:endParaRPr>
          </a:p>
        </p:txBody>
      </p:sp>
    </p:spTree>
    <p:extLst>
      <p:ext uri="{BB962C8B-B14F-4D97-AF65-F5344CB8AC3E}">
        <p14:creationId xmlns:p14="http://schemas.microsoft.com/office/powerpoint/2010/main" val="4130930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ppt_x</p:attrName>
                                        </p:attrNameLst>
                                      </p:cBhvr>
                                      <p:tavLst>
                                        <p:tav tm="0">
                                          <p:val>
                                            <p:strVal val="#ppt_x-#ppt_w*1.125000"/>
                                          </p:val>
                                        </p:tav>
                                        <p:tav tm="100000">
                                          <p:val>
                                            <p:strVal val="#ppt_x"/>
                                          </p:val>
                                        </p:tav>
                                      </p:tavLst>
                                    </p:anim>
                                    <p:animEffect transition="in" filter="wipe(right)">
                                      <p:cBhvr>
                                        <p:cTn id="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F72EC00E-3C46-9140-AF9D-8841118D5C54}"/>
              </a:ext>
            </a:extLst>
          </p:cNvPr>
          <p:cNvSpPr>
            <a:spLocks noGrp="1"/>
          </p:cNvSpPr>
          <p:nvPr>
            <p:ph type="title"/>
          </p:nvPr>
        </p:nvSpPr>
        <p:spPr/>
        <p:txBody>
          <a:bodyPr/>
          <a:lstStyle/>
          <a:p>
            <a:r>
              <a:rPr lang="en-US" altLang="ja-JP" dirty="0">
                <a:latin typeface="Century Gothic" panose="020B0502020202020204" pitchFamily="34" charset="0"/>
              </a:rPr>
              <a:t>Deploy</a:t>
            </a:r>
            <a:r>
              <a:rPr lang="en-US" altLang="ja-JP" dirty="0"/>
              <a:t> Layer</a:t>
            </a:r>
            <a:endParaRPr dirty="0"/>
          </a:p>
        </p:txBody>
      </p:sp>
      <p:pic>
        <p:nvPicPr>
          <p:cNvPr id="6" name="図 5">
            <a:extLst>
              <a:ext uri="{FF2B5EF4-FFF2-40B4-BE49-F238E27FC236}">
                <a16:creationId xmlns:a16="http://schemas.microsoft.com/office/drawing/2014/main" id="{EAA8CF9E-F557-7F48-AE2B-8CB8E0A4F46E}"/>
              </a:ext>
            </a:extLst>
          </p:cNvPr>
          <p:cNvPicPr>
            <a:picLocks noChangeAspect="1"/>
          </p:cNvPicPr>
          <p:nvPr/>
        </p:nvPicPr>
        <p:blipFill>
          <a:blip r:embed="rId3"/>
          <a:srcRect/>
          <a:stretch/>
        </p:blipFill>
        <p:spPr>
          <a:xfrm>
            <a:off x="166023" y="2083004"/>
            <a:ext cx="4835788" cy="4052850"/>
          </a:xfrm>
          <a:prstGeom prst="rect">
            <a:avLst/>
          </a:prstGeom>
          <a:ln>
            <a:solidFill>
              <a:schemeClr val="bg1">
                <a:lumMod val="65000"/>
              </a:schemeClr>
            </a:solidFill>
          </a:ln>
        </p:spPr>
      </p:pic>
      <p:pic>
        <p:nvPicPr>
          <p:cNvPr id="29" name="図 28" descr="抽象, 挿絵 が含まれている画像&#10;&#10;自動的に生成された説明">
            <a:extLst>
              <a:ext uri="{FF2B5EF4-FFF2-40B4-BE49-F238E27FC236}">
                <a16:creationId xmlns:a16="http://schemas.microsoft.com/office/drawing/2014/main" id="{B22EBCDD-D81D-6E44-814C-0EC85F1254F4}"/>
              </a:ext>
            </a:extLst>
          </p:cNvPr>
          <p:cNvPicPr>
            <a:picLocks noChangeAspect="1"/>
          </p:cNvPicPr>
          <p:nvPr/>
        </p:nvPicPr>
        <p:blipFill>
          <a:blip r:embed="rId4"/>
          <a:stretch>
            <a:fillRect/>
          </a:stretch>
        </p:blipFill>
        <p:spPr>
          <a:xfrm>
            <a:off x="179233" y="1595321"/>
            <a:ext cx="679161" cy="679161"/>
          </a:xfrm>
          <a:prstGeom prst="rect">
            <a:avLst/>
          </a:prstGeom>
        </p:spPr>
      </p:pic>
      <p:pic>
        <p:nvPicPr>
          <p:cNvPr id="7" name="図 6">
            <a:extLst>
              <a:ext uri="{FF2B5EF4-FFF2-40B4-BE49-F238E27FC236}">
                <a16:creationId xmlns:a16="http://schemas.microsoft.com/office/drawing/2014/main" id="{445F2A24-97A5-6847-A9C2-40C5D448398B}"/>
              </a:ext>
            </a:extLst>
          </p:cNvPr>
          <p:cNvPicPr>
            <a:picLocks noChangeAspect="1"/>
          </p:cNvPicPr>
          <p:nvPr/>
        </p:nvPicPr>
        <p:blipFill>
          <a:blip r:embed="rId5"/>
          <a:srcRect/>
          <a:stretch/>
        </p:blipFill>
        <p:spPr>
          <a:xfrm>
            <a:off x="5414326" y="1518955"/>
            <a:ext cx="6691597" cy="4733664"/>
          </a:xfrm>
          <a:prstGeom prst="rect">
            <a:avLst/>
          </a:prstGeom>
          <a:ln>
            <a:solidFill>
              <a:schemeClr val="bg1">
                <a:lumMod val="65000"/>
              </a:schemeClr>
            </a:solidFill>
          </a:ln>
        </p:spPr>
      </p:pic>
      <p:grpSp>
        <p:nvGrpSpPr>
          <p:cNvPr id="11" name="グループ化 10">
            <a:extLst>
              <a:ext uri="{FF2B5EF4-FFF2-40B4-BE49-F238E27FC236}">
                <a16:creationId xmlns:a16="http://schemas.microsoft.com/office/drawing/2014/main" id="{4051FB77-2E95-F44E-8B84-E6250FE94909}"/>
              </a:ext>
            </a:extLst>
          </p:cNvPr>
          <p:cNvGrpSpPr/>
          <p:nvPr/>
        </p:nvGrpSpPr>
        <p:grpSpPr>
          <a:xfrm flipH="1">
            <a:off x="6684656" y="1655480"/>
            <a:ext cx="1190242" cy="1222316"/>
            <a:chOff x="5303968" y="1469405"/>
            <a:chExt cx="1190242" cy="1222316"/>
          </a:xfrm>
        </p:grpSpPr>
        <p:pic>
          <p:nvPicPr>
            <p:cNvPr id="16" name="図 15">
              <a:extLst>
                <a:ext uri="{FF2B5EF4-FFF2-40B4-BE49-F238E27FC236}">
                  <a16:creationId xmlns:a16="http://schemas.microsoft.com/office/drawing/2014/main" id="{289732A6-AB58-B74A-8C95-24AC5505FE57}"/>
                </a:ext>
              </a:extLst>
            </p:cNvPr>
            <p:cNvPicPr>
              <a:picLocks noChangeAspect="1"/>
            </p:cNvPicPr>
            <p:nvPr/>
          </p:nvPicPr>
          <p:blipFill>
            <a:blip r:embed="rId6"/>
            <a:stretch>
              <a:fillRect/>
            </a:stretch>
          </p:blipFill>
          <p:spPr>
            <a:xfrm flipH="1">
              <a:off x="5303968" y="1469405"/>
              <a:ext cx="504000" cy="504000"/>
            </a:xfrm>
            <a:prstGeom prst="rect">
              <a:avLst/>
            </a:prstGeom>
            <a:effectLst>
              <a:outerShdw blurRad="50800" dist="38100" dir="2700000" algn="tl" rotWithShape="0">
                <a:prstClr val="black">
                  <a:alpha val="40000"/>
                </a:prstClr>
              </a:outerShdw>
            </a:effectLst>
          </p:spPr>
        </p:pic>
        <p:sp>
          <p:nvSpPr>
            <p:cNvPr id="31" name="円弧 30">
              <a:extLst>
                <a:ext uri="{FF2B5EF4-FFF2-40B4-BE49-F238E27FC236}">
                  <a16:creationId xmlns:a16="http://schemas.microsoft.com/office/drawing/2014/main" id="{839A7EB9-028A-A347-885D-934D7C08912F}"/>
                </a:ext>
              </a:extLst>
            </p:cNvPr>
            <p:cNvSpPr/>
            <p:nvPr/>
          </p:nvSpPr>
          <p:spPr>
            <a:xfrm flipH="1" flipV="1">
              <a:off x="5626239" y="1987502"/>
              <a:ext cx="867971" cy="704219"/>
            </a:xfrm>
            <a:custGeom>
              <a:avLst/>
              <a:gdLst>
                <a:gd name="connsiteX0" fmla="*/ 1471232 w 2502224"/>
                <a:gd name="connsiteY0" fmla="*/ 22381 h 2869568"/>
                <a:gd name="connsiteX1" fmla="*/ 2339203 w 2502224"/>
                <a:gd name="connsiteY1" fmla="*/ 726600 h 2869568"/>
                <a:gd name="connsiteX2" fmla="*/ 1251112 w 2502224"/>
                <a:gd name="connsiteY2" fmla="*/ 1434784 h 2869568"/>
                <a:gd name="connsiteX3" fmla="*/ 1471232 w 2502224"/>
                <a:gd name="connsiteY3" fmla="*/ 22381 h 2869568"/>
                <a:gd name="connsiteX0" fmla="*/ 1471232 w 2502224"/>
                <a:gd name="connsiteY0" fmla="*/ 22381 h 2869568"/>
                <a:gd name="connsiteX1" fmla="*/ 2339203 w 2502224"/>
                <a:gd name="connsiteY1" fmla="*/ 726600 h 2869568"/>
                <a:gd name="connsiteX0" fmla="*/ 0 w 867971"/>
                <a:gd name="connsiteY0" fmla="*/ 0 h 704219"/>
                <a:gd name="connsiteX1" fmla="*/ 867971 w 867971"/>
                <a:gd name="connsiteY1" fmla="*/ 704219 h 704219"/>
                <a:gd name="connsiteX2" fmla="*/ 0 w 867971"/>
                <a:gd name="connsiteY2" fmla="*/ 0 h 704219"/>
                <a:gd name="connsiteX0" fmla="*/ 0 w 867971"/>
                <a:gd name="connsiteY0" fmla="*/ 0 h 704219"/>
                <a:gd name="connsiteX1" fmla="*/ 867971 w 867971"/>
                <a:gd name="connsiteY1" fmla="*/ 704219 h 704219"/>
              </a:gdLst>
              <a:ahLst/>
              <a:cxnLst>
                <a:cxn ang="0">
                  <a:pos x="connsiteX0" y="connsiteY0"/>
                </a:cxn>
                <a:cxn ang="0">
                  <a:pos x="connsiteX1" y="connsiteY1"/>
                </a:cxn>
              </a:cxnLst>
              <a:rect l="l" t="t" r="r" b="b"/>
              <a:pathLst>
                <a:path w="867971" h="704219" stroke="0" extrusionOk="0">
                  <a:moveTo>
                    <a:pt x="0" y="0"/>
                  </a:moveTo>
                  <a:cubicBezTo>
                    <a:pt x="366234" y="75066"/>
                    <a:pt x="684340" y="333157"/>
                    <a:pt x="867971" y="704219"/>
                  </a:cubicBezTo>
                  <a:lnTo>
                    <a:pt x="0" y="0"/>
                  </a:lnTo>
                  <a:close/>
                </a:path>
                <a:path w="867971" h="704219" fill="none">
                  <a:moveTo>
                    <a:pt x="0" y="0"/>
                  </a:moveTo>
                  <a:cubicBezTo>
                    <a:pt x="366234" y="75066"/>
                    <a:pt x="684340" y="333157"/>
                    <a:pt x="867971" y="704219"/>
                  </a:cubicBezTo>
                </a:path>
              </a:pathLst>
            </a:custGeom>
            <a:ln w="28575" cmpd="sng">
              <a:solidFill>
                <a:schemeClr val="tx2"/>
              </a:solidFill>
              <a:headEnd type="stealth" w="lg" len="lg"/>
              <a:tailEnd type="none"/>
            </a:ln>
            <a:effectLst>
              <a:glow rad="25400">
                <a:schemeClr val="bg1"/>
              </a:glo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a:p>
          </p:txBody>
        </p:sp>
      </p:grpSp>
      <p:grpSp>
        <p:nvGrpSpPr>
          <p:cNvPr id="10" name="グループ化 9">
            <a:extLst>
              <a:ext uri="{FF2B5EF4-FFF2-40B4-BE49-F238E27FC236}">
                <a16:creationId xmlns:a16="http://schemas.microsoft.com/office/drawing/2014/main" id="{93F9F54C-D864-CE4D-B710-E3F3C43D1622}"/>
              </a:ext>
            </a:extLst>
          </p:cNvPr>
          <p:cNvGrpSpPr/>
          <p:nvPr/>
        </p:nvGrpSpPr>
        <p:grpSpPr>
          <a:xfrm flipH="1">
            <a:off x="6669432" y="2925000"/>
            <a:ext cx="1190242" cy="504000"/>
            <a:chOff x="5303968" y="2539338"/>
            <a:chExt cx="1190242" cy="504000"/>
          </a:xfrm>
        </p:grpSpPr>
        <p:pic>
          <p:nvPicPr>
            <p:cNvPr id="17" name="図 16" descr="挿絵 が含まれている画像&#10;&#10;自動的に生成された説明">
              <a:extLst>
                <a:ext uri="{FF2B5EF4-FFF2-40B4-BE49-F238E27FC236}">
                  <a16:creationId xmlns:a16="http://schemas.microsoft.com/office/drawing/2014/main" id="{B45D3BF8-0C23-B749-8BDC-944C81FA8311}"/>
                </a:ext>
              </a:extLst>
            </p:cNvPr>
            <p:cNvPicPr>
              <a:picLocks noChangeAspect="1"/>
            </p:cNvPicPr>
            <p:nvPr/>
          </p:nvPicPr>
          <p:blipFill>
            <a:blip r:embed="rId7"/>
            <a:stretch>
              <a:fillRect/>
            </a:stretch>
          </p:blipFill>
          <p:spPr>
            <a:xfrm flipH="1">
              <a:off x="5303968" y="2539338"/>
              <a:ext cx="504000" cy="504000"/>
            </a:xfrm>
            <a:prstGeom prst="rect">
              <a:avLst/>
            </a:prstGeom>
            <a:effectLst>
              <a:outerShdw blurRad="50800" dist="38100" dir="2700000" algn="tl" rotWithShape="0">
                <a:prstClr val="black">
                  <a:alpha val="40000"/>
                </a:prstClr>
              </a:outerShdw>
            </a:effectLst>
          </p:spPr>
        </p:pic>
        <p:sp>
          <p:nvSpPr>
            <p:cNvPr id="33" name="円弧 32">
              <a:extLst>
                <a:ext uri="{FF2B5EF4-FFF2-40B4-BE49-F238E27FC236}">
                  <a16:creationId xmlns:a16="http://schemas.microsoft.com/office/drawing/2014/main" id="{0C6D02F2-36ED-8C41-AB8E-D601A2BC3D80}"/>
                </a:ext>
              </a:extLst>
            </p:cNvPr>
            <p:cNvSpPr/>
            <p:nvPr/>
          </p:nvSpPr>
          <p:spPr>
            <a:xfrm flipH="1" flipV="1">
              <a:off x="5804927" y="2769460"/>
              <a:ext cx="689283" cy="213051"/>
            </a:xfrm>
            <a:custGeom>
              <a:avLst/>
              <a:gdLst>
                <a:gd name="connsiteX0" fmla="*/ 1515043 w 2502224"/>
                <a:gd name="connsiteY0" fmla="*/ 14538 h 1292025"/>
                <a:gd name="connsiteX1" fmla="*/ 2204326 w 2502224"/>
                <a:gd name="connsiteY1" fmla="*/ 227589 h 1292025"/>
                <a:gd name="connsiteX2" fmla="*/ 1251112 w 2502224"/>
                <a:gd name="connsiteY2" fmla="*/ 646013 h 1292025"/>
                <a:gd name="connsiteX3" fmla="*/ 1515043 w 2502224"/>
                <a:gd name="connsiteY3" fmla="*/ 14538 h 1292025"/>
                <a:gd name="connsiteX0" fmla="*/ 1515043 w 2502224"/>
                <a:gd name="connsiteY0" fmla="*/ 14538 h 1292025"/>
                <a:gd name="connsiteX1" fmla="*/ 2204326 w 2502224"/>
                <a:gd name="connsiteY1" fmla="*/ 227589 h 1292025"/>
                <a:gd name="connsiteX0" fmla="*/ 0 w 689283"/>
                <a:gd name="connsiteY0" fmla="*/ 0 h 213051"/>
                <a:gd name="connsiteX1" fmla="*/ 689283 w 689283"/>
                <a:gd name="connsiteY1" fmla="*/ 213051 h 213051"/>
                <a:gd name="connsiteX2" fmla="*/ 0 w 689283"/>
                <a:gd name="connsiteY2" fmla="*/ 0 h 213051"/>
                <a:gd name="connsiteX0" fmla="*/ 0 w 689283"/>
                <a:gd name="connsiteY0" fmla="*/ 0 h 213051"/>
                <a:gd name="connsiteX1" fmla="*/ 689283 w 689283"/>
                <a:gd name="connsiteY1" fmla="*/ 213051 h 213051"/>
              </a:gdLst>
              <a:ahLst/>
              <a:cxnLst>
                <a:cxn ang="0">
                  <a:pos x="connsiteX0" y="connsiteY0"/>
                </a:cxn>
                <a:cxn ang="0">
                  <a:pos x="connsiteX1" y="connsiteY1"/>
                </a:cxn>
              </a:cxnLst>
              <a:rect l="l" t="t" r="r" b="b"/>
              <a:pathLst>
                <a:path w="689283" h="213051" stroke="0" extrusionOk="0">
                  <a:moveTo>
                    <a:pt x="0" y="0"/>
                  </a:moveTo>
                  <a:cubicBezTo>
                    <a:pt x="268871" y="29962"/>
                    <a:pt x="511125" y="104840"/>
                    <a:pt x="689283" y="213051"/>
                  </a:cubicBezTo>
                  <a:lnTo>
                    <a:pt x="0" y="0"/>
                  </a:lnTo>
                  <a:close/>
                </a:path>
                <a:path w="689283" h="213051" fill="none">
                  <a:moveTo>
                    <a:pt x="0" y="0"/>
                  </a:moveTo>
                  <a:cubicBezTo>
                    <a:pt x="268871" y="29962"/>
                    <a:pt x="511125" y="104840"/>
                    <a:pt x="689283" y="213051"/>
                  </a:cubicBezTo>
                </a:path>
              </a:pathLst>
            </a:custGeom>
            <a:ln w="28575" cmpd="sng">
              <a:solidFill>
                <a:schemeClr val="tx2"/>
              </a:solidFill>
              <a:headEnd type="stealth" w="lg" len="lg"/>
              <a:tailEnd type="none"/>
            </a:ln>
            <a:effectLst>
              <a:glow rad="25400">
                <a:schemeClr val="bg1"/>
              </a:glo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a:p>
          </p:txBody>
        </p:sp>
      </p:grpSp>
      <p:grpSp>
        <p:nvGrpSpPr>
          <p:cNvPr id="9" name="グループ化 8">
            <a:extLst>
              <a:ext uri="{FF2B5EF4-FFF2-40B4-BE49-F238E27FC236}">
                <a16:creationId xmlns:a16="http://schemas.microsoft.com/office/drawing/2014/main" id="{65155D0D-5D9F-D14B-B1BC-2D810E1FEB28}"/>
              </a:ext>
            </a:extLst>
          </p:cNvPr>
          <p:cNvGrpSpPr/>
          <p:nvPr/>
        </p:nvGrpSpPr>
        <p:grpSpPr>
          <a:xfrm flipH="1">
            <a:off x="7121919" y="3781018"/>
            <a:ext cx="1190242" cy="710724"/>
            <a:chOff x="5303968" y="3222332"/>
            <a:chExt cx="1190242" cy="710724"/>
          </a:xfrm>
        </p:grpSpPr>
        <p:grpSp>
          <p:nvGrpSpPr>
            <p:cNvPr id="18" name="グループ化 17">
              <a:extLst>
                <a:ext uri="{FF2B5EF4-FFF2-40B4-BE49-F238E27FC236}">
                  <a16:creationId xmlns:a16="http://schemas.microsoft.com/office/drawing/2014/main" id="{65004351-74F7-424C-B93A-0CEE7341068D}"/>
                </a:ext>
              </a:extLst>
            </p:cNvPr>
            <p:cNvGrpSpPr/>
            <p:nvPr/>
          </p:nvGrpSpPr>
          <p:grpSpPr>
            <a:xfrm>
              <a:off x="5303968" y="3222332"/>
              <a:ext cx="504000" cy="710724"/>
              <a:chOff x="1940957" y="5664064"/>
              <a:chExt cx="504000" cy="710724"/>
            </a:xfrm>
          </p:grpSpPr>
          <p:pic>
            <p:nvPicPr>
              <p:cNvPr id="19" name="図 18">
                <a:extLst>
                  <a:ext uri="{FF2B5EF4-FFF2-40B4-BE49-F238E27FC236}">
                    <a16:creationId xmlns:a16="http://schemas.microsoft.com/office/drawing/2014/main" id="{7D5AB89C-F8AE-FC43-B48B-DA2B2130C2A0}"/>
                  </a:ext>
                </a:extLst>
              </p:cNvPr>
              <p:cNvPicPr>
                <a:picLocks noChangeAspect="1"/>
              </p:cNvPicPr>
              <p:nvPr/>
            </p:nvPicPr>
            <p:blipFill rotWithShape="1">
              <a:blip r:embed="rId8"/>
              <a:srcRect l="13500" t="67768" r="14278" b="2044"/>
              <a:stretch/>
            </p:blipFill>
            <p:spPr>
              <a:xfrm flipH="1">
                <a:off x="1958957" y="6179170"/>
                <a:ext cx="468000" cy="195618"/>
              </a:xfrm>
              <a:prstGeom prst="rect">
                <a:avLst/>
              </a:prstGeom>
            </p:spPr>
          </p:pic>
          <p:pic>
            <p:nvPicPr>
              <p:cNvPr id="20" name="図 19">
                <a:extLst>
                  <a:ext uri="{FF2B5EF4-FFF2-40B4-BE49-F238E27FC236}">
                    <a16:creationId xmlns:a16="http://schemas.microsoft.com/office/drawing/2014/main" id="{91FED021-AB39-2645-8B01-BE164B0005DD}"/>
                  </a:ext>
                </a:extLst>
              </p:cNvPr>
              <p:cNvPicPr>
                <a:picLocks noChangeAspect="1"/>
              </p:cNvPicPr>
              <p:nvPr/>
            </p:nvPicPr>
            <p:blipFill rotWithShape="1">
              <a:blip r:embed="rId8"/>
              <a:srcRect l="13500" t="-2" r="14278" b="35058"/>
              <a:stretch/>
            </p:blipFill>
            <p:spPr>
              <a:xfrm flipH="1">
                <a:off x="1940957" y="5664064"/>
                <a:ext cx="504000" cy="453208"/>
              </a:xfrm>
              <a:prstGeom prst="rect">
                <a:avLst/>
              </a:prstGeom>
              <a:effectLst>
                <a:outerShdw blurRad="50800" dist="38100" dir="2700000" algn="tl" rotWithShape="0">
                  <a:prstClr val="black">
                    <a:alpha val="40000"/>
                  </a:prstClr>
                </a:outerShdw>
              </a:effectLst>
            </p:spPr>
          </p:pic>
        </p:grpSp>
        <p:sp>
          <p:nvSpPr>
            <p:cNvPr id="35" name="円弧 34">
              <a:extLst>
                <a:ext uri="{FF2B5EF4-FFF2-40B4-BE49-F238E27FC236}">
                  <a16:creationId xmlns:a16="http://schemas.microsoft.com/office/drawing/2014/main" id="{E3E5CFB2-9E8D-094C-82BD-13F26D7B4A78}"/>
                </a:ext>
              </a:extLst>
            </p:cNvPr>
            <p:cNvSpPr/>
            <p:nvPr/>
          </p:nvSpPr>
          <p:spPr>
            <a:xfrm flipH="1" flipV="1">
              <a:off x="5807820" y="3352869"/>
              <a:ext cx="686390" cy="111881"/>
            </a:xfrm>
            <a:custGeom>
              <a:avLst/>
              <a:gdLst>
                <a:gd name="connsiteX0" fmla="*/ 1745129 w 3018926"/>
                <a:gd name="connsiteY0" fmla="*/ 7000 h 1141695"/>
                <a:gd name="connsiteX1" fmla="*/ 2431519 w 3018926"/>
                <a:gd name="connsiteY1" fmla="*/ 118881 h 1141695"/>
                <a:gd name="connsiteX2" fmla="*/ 1509463 w 3018926"/>
                <a:gd name="connsiteY2" fmla="*/ 570848 h 1141695"/>
                <a:gd name="connsiteX3" fmla="*/ 1745129 w 3018926"/>
                <a:gd name="connsiteY3" fmla="*/ 7000 h 1141695"/>
                <a:gd name="connsiteX0" fmla="*/ 1745129 w 3018926"/>
                <a:gd name="connsiteY0" fmla="*/ 7000 h 1141695"/>
                <a:gd name="connsiteX1" fmla="*/ 2431519 w 3018926"/>
                <a:gd name="connsiteY1" fmla="*/ 118881 h 1141695"/>
                <a:gd name="connsiteX0" fmla="*/ 0 w 686390"/>
                <a:gd name="connsiteY0" fmla="*/ 0 h 111881"/>
                <a:gd name="connsiteX1" fmla="*/ 686390 w 686390"/>
                <a:gd name="connsiteY1" fmla="*/ 111881 h 111881"/>
                <a:gd name="connsiteX2" fmla="*/ 0 w 686390"/>
                <a:gd name="connsiteY2" fmla="*/ 0 h 111881"/>
                <a:gd name="connsiteX0" fmla="*/ 0 w 686390"/>
                <a:gd name="connsiteY0" fmla="*/ 0 h 111881"/>
                <a:gd name="connsiteX1" fmla="*/ 686390 w 686390"/>
                <a:gd name="connsiteY1" fmla="*/ 111881 h 111881"/>
              </a:gdLst>
              <a:ahLst/>
              <a:cxnLst>
                <a:cxn ang="0">
                  <a:pos x="connsiteX0" y="connsiteY0"/>
                </a:cxn>
                <a:cxn ang="0">
                  <a:pos x="connsiteX1" y="connsiteY1"/>
                </a:cxn>
              </a:cxnLst>
              <a:rect l="l" t="t" r="r" b="b"/>
              <a:pathLst>
                <a:path w="686390" h="111881" stroke="0" extrusionOk="0">
                  <a:moveTo>
                    <a:pt x="0" y="0"/>
                  </a:moveTo>
                  <a:cubicBezTo>
                    <a:pt x="249980" y="14943"/>
                    <a:pt x="486012" y="53416"/>
                    <a:pt x="686390" y="111881"/>
                  </a:cubicBezTo>
                  <a:lnTo>
                    <a:pt x="0" y="0"/>
                  </a:lnTo>
                  <a:close/>
                </a:path>
                <a:path w="686390" h="111881" fill="none">
                  <a:moveTo>
                    <a:pt x="0" y="0"/>
                  </a:moveTo>
                  <a:cubicBezTo>
                    <a:pt x="249980" y="14943"/>
                    <a:pt x="486012" y="53416"/>
                    <a:pt x="686390" y="111881"/>
                  </a:cubicBezTo>
                </a:path>
              </a:pathLst>
            </a:custGeom>
            <a:ln w="28575" cmpd="sng">
              <a:solidFill>
                <a:schemeClr val="tx2"/>
              </a:solidFill>
              <a:headEnd type="stealth" w="lg" len="lg"/>
              <a:tailEnd type="none"/>
            </a:ln>
            <a:effectLst>
              <a:glow rad="25400">
                <a:schemeClr val="bg1"/>
              </a:glo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a:p>
          </p:txBody>
        </p:sp>
      </p:grpSp>
      <p:grpSp>
        <p:nvGrpSpPr>
          <p:cNvPr id="3" name="グループ化 2">
            <a:extLst>
              <a:ext uri="{FF2B5EF4-FFF2-40B4-BE49-F238E27FC236}">
                <a16:creationId xmlns:a16="http://schemas.microsoft.com/office/drawing/2014/main" id="{BCD767E3-FD06-E74D-950C-9CA9B115F45F}"/>
              </a:ext>
            </a:extLst>
          </p:cNvPr>
          <p:cNvGrpSpPr/>
          <p:nvPr/>
        </p:nvGrpSpPr>
        <p:grpSpPr>
          <a:xfrm>
            <a:off x="1591350" y="3539620"/>
            <a:ext cx="3737396" cy="1408332"/>
            <a:chOff x="1449535" y="3851483"/>
            <a:chExt cx="4731559" cy="1408332"/>
          </a:xfrm>
        </p:grpSpPr>
        <p:sp>
          <p:nvSpPr>
            <p:cNvPr id="27" name="円弧 26">
              <a:extLst>
                <a:ext uri="{FF2B5EF4-FFF2-40B4-BE49-F238E27FC236}">
                  <a16:creationId xmlns:a16="http://schemas.microsoft.com/office/drawing/2014/main" id="{DCD820AE-8CBF-8041-89EB-C835C388B144}"/>
                </a:ext>
              </a:extLst>
            </p:cNvPr>
            <p:cNvSpPr/>
            <p:nvPr/>
          </p:nvSpPr>
          <p:spPr>
            <a:xfrm flipH="1" flipV="1">
              <a:off x="1929209" y="3851483"/>
              <a:ext cx="4251885" cy="1408332"/>
            </a:xfrm>
            <a:custGeom>
              <a:avLst/>
              <a:gdLst>
                <a:gd name="connsiteX0" fmla="*/ 2839742 w 7195286"/>
                <a:gd name="connsiteY0" fmla="*/ 31606 h 2816664"/>
                <a:gd name="connsiteX1" fmla="*/ 4294208 w 7195286"/>
                <a:gd name="connsiteY1" fmla="*/ 26650 h 2816664"/>
                <a:gd name="connsiteX2" fmla="*/ 7000187 w 7195286"/>
                <a:gd name="connsiteY2" fmla="*/ 950855 h 2816664"/>
                <a:gd name="connsiteX3" fmla="*/ 3597643 w 7195286"/>
                <a:gd name="connsiteY3" fmla="*/ 1408332 h 2816664"/>
                <a:gd name="connsiteX4" fmla="*/ 2839742 w 7195286"/>
                <a:gd name="connsiteY4" fmla="*/ 31606 h 2816664"/>
                <a:gd name="connsiteX0" fmla="*/ 2839742 w 7195286"/>
                <a:gd name="connsiteY0" fmla="*/ 31606 h 2816664"/>
                <a:gd name="connsiteX1" fmla="*/ 4294208 w 7195286"/>
                <a:gd name="connsiteY1" fmla="*/ 26650 h 2816664"/>
                <a:gd name="connsiteX2" fmla="*/ 7000187 w 7195286"/>
                <a:gd name="connsiteY2" fmla="*/ 950855 h 2816664"/>
                <a:gd name="connsiteX0" fmla="*/ 757901 w 4251885"/>
                <a:gd name="connsiteY0" fmla="*/ 1408332 h 1408332"/>
                <a:gd name="connsiteX1" fmla="*/ 0 w 4251885"/>
                <a:gd name="connsiteY1" fmla="*/ 31606 h 1408332"/>
                <a:gd name="connsiteX2" fmla="*/ 1454466 w 4251885"/>
                <a:gd name="connsiteY2" fmla="*/ 26650 h 1408332"/>
                <a:gd name="connsiteX3" fmla="*/ 4251885 w 4251885"/>
                <a:gd name="connsiteY3" fmla="*/ 1042295 h 1408332"/>
                <a:gd name="connsiteX0" fmla="*/ 0 w 4251885"/>
                <a:gd name="connsiteY0" fmla="*/ 31606 h 1408332"/>
                <a:gd name="connsiteX1" fmla="*/ 1454466 w 4251885"/>
                <a:gd name="connsiteY1" fmla="*/ 26650 h 1408332"/>
                <a:gd name="connsiteX2" fmla="*/ 4160445 w 4251885"/>
                <a:gd name="connsiteY2" fmla="*/ 950855 h 1408332"/>
              </a:gdLst>
              <a:ahLst/>
              <a:cxnLst>
                <a:cxn ang="0">
                  <a:pos x="connsiteX0" y="connsiteY0"/>
                </a:cxn>
                <a:cxn ang="0">
                  <a:pos x="connsiteX1" y="connsiteY1"/>
                </a:cxn>
                <a:cxn ang="0">
                  <a:pos x="connsiteX2" y="connsiteY2"/>
                </a:cxn>
              </a:cxnLst>
              <a:rect l="l" t="t" r="r" b="b"/>
              <a:pathLst>
                <a:path w="4251885" h="1408332" stroke="0" extrusionOk="0">
                  <a:moveTo>
                    <a:pt x="757901" y="1408332"/>
                  </a:moveTo>
                  <a:lnTo>
                    <a:pt x="0" y="31606"/>
                  </a:lnTo>
                  <a:cubicBezTo>
                    <a:pt x="478903" y="-8794"/>
                    <a:pt x="973839" y="-10481"/>
                    <a:pt x="1454466" y="26650"/>
                  </a:cubicBezTo>
                  <a:cubicBezTo>
                    <a:pt x="2712827" y="123865"/>
                    <a:pt x="3743800" y="475985"/>
                    <a:pt x="4251885" y="1042295"/>
                  </a:cubicBezTo>
                </a:path>
                <a:path w="4251885" h="1408332" fill="none">
                  <a:moveTo>
                    <a:pt x="0" y="31606"/>
                  </a:moveTo>
                  <a:cubicBezTo>
                    <a:pt x="478903" y="-8794"/>
                    <a:pt x="973839" y="-10481"/>
                    <a:pt x="1454466" y="26650"/>
                  </a:cubicBezTo>
                  <a:cubicBezTo>
                    <a:pt x="2712827" y="123865"/>
                    <a:pt x="3743800" y="475985"/>
                    <a:pt x="4160445" y="950855"/>
                  </a:cubicBezTo>
                </a:path>
              </a:pathLst>
            </a:custGeom>
            <a:ln w="76200" cmpd="sng">
              <a:solidFill>
                <a:schemeClr val="tx2"/>
              </a:solidFill>
              <a:headEnd type="stealth" w="lg" len="lg"/>
              <a:tailEnd type="none"/>
            </a:ln>
            <a:effectLst>
              <a:glow rad="25400">
                <a:schemeClr val="bg1"/>
              </a:glo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a:p>
          </p:txBody>
        </p:sp>
        <p:sp>
          <p:nvSpPr>
            <p:cNvPr id="2" name="角丸四角形 9">
              <a:extLst>
                <a:ext uri="{FF2B5EF4-FFF2-40B4-BE49-F238E27FC236}">
                  <a16:creationId xmlns:a16="http://schemas.microsoft.com/office/drawing/2014/main" id="{C7258275-010B-1E45-A0D2-4359EFD64E4E}"/>
                </a:ext>
              </a:extLst>
            </p:cNvPr>
            <p:cNvSpPr/>
            <p:nvPr/>
          </p:nvSpPr>
          <p:spPr>
            <a:xfrm>
              <a:off x="1449535" y="3996390"/>
              <a:ext cx="1381410" cy="288000"/>
            </a:xfrm>
            <a:prstGeom prst="roundRect">
              <a:avLst>
                <a:gd name="adj" fmla="val 7567"/>
              </a:avLst>
            </a:prstGeom>
            <a:noFill/>
            <a:ln w="76200">
              <a:solidFill>
                <a:schemeClr val="tx2"/>
              </a:solidFill>
            </a:ln>
            <a:effectLst>
              <a:glow rad="25400">
                <a:schemeClr val="bg1"/>
              </a:glow>
            </a:effectLst>
          </p:spPr>
          <p:style>
            <a:lnRef idx="1">
              <a:schemeClr val="accent1"/>
            </a:lnRef>
            <a:fillRef idx="3">
              <a:schemeClr val="accent1"/>
            </a:fillRef>
            <a:effectRef idx="2">
              <a:schemeClr val="accent1"/>
            </a:effectRef>
            <a:fontRef idx="minor">
              <a:schemeClr val="lt1"/>
            </a:fontRef>
          </p:style>
          <p:txBody>
            <a:bodyPr rot="0" spcFirstLastPara="0" vert="horz" wrap="none" lIns="0" tIns="0" rIns="0" bIns="45720" numCol="1" spcCol="0" rtlCol="0" fromWordArt="0" anchor="ctr" anchorCtr="0" forceAA="0" compatLnSpc="1">
              <a:prstTxWarp prst="textNoShape">
                <a:avLst/>
              </a:prstTxWarp>
              <a:noAutofit/>
            </a:bodyP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endParaRPr lang="ja-JP" altLang="en-US" sz="2000" dirty="0">
                <a:solidFill>
                  <a:schemeClr val="bg1"/>
                </a:solidFill>
                <a:latin typeface="ヒラギノ角ゴ StdN W8"/>
                <a:ea typeface="ヒラギノ角ゴ StdN W8"/>
                <a:cs typeface="ヒラギノ角ゴ StdN W8"/>
              </a:endParaRPr>
            </a:p>
          </p:txBody>
        </p:sp>
      </p:grpSp>
      <p:sp>
        <p:nvSpPr>
          <p:cNvPr id="15" name="正方形/長方形 14">
            <a:extLst>
              <a:ext uri="{FF2B5EF4-FFF2-40B4-BE49-F238E27FC236}">
                <a16:creationId xmlns:a16="http://schemas.microsoft.com/office/drawing/2014/main" id="{2366A158-6599-4345-B1B1-4D16F3682142}"/>
              </a:ext>
            </a:extLst>
          </p:cNvPr>
          <p:cNvSpPr/>
          <p:nvPr/>
        </p:nvSpPr>
        <p:spPr>
          <a:xfrm>
            <a:off x="804832" y="1608330"/>
            <a:ext cx="756938" cy="461665"/>
          </a:xfrm>
          <a:prstGeom prst="rect">
            <a:avLst/>
          </a:prstGeom>
        </p:spPr>
        <p:txBody>
          <a:bodyPr wrap="none">
            <a:spAutoFit/>
          </a:bodyPr>
          <a:lstStyle/>
          <a:p>
            <a:pPr algn="ctr"/>
            <a:r>
              <a:rPr lang="en-US" altLang="ja-JP" sz="2400" b="1" dirty="0">
                <a:latin typeface="Century Gothic" panose="020B0502020202020204" pitchFamily="34" charset="0"/>
              </a:rPr>
              <a:t>LMS</a:t>
            </a:r>
            <a:endParaRPr lang="ja-JP" altLang="en-US" sz="2400" b="1">
              <a:latin typeface="Century Gothic" panose="020B0502020202020204" pitchFamily="34" charset="0"/>
            </a:endParaRPr>
          </a:p>
        </p:txBody>
      </p:sp>
      <p:sp>
        <p:nvSpPr>
          <p:cNvPr id="23" name="四角形吹き出し 22">
            <a:extLst>
              <a:ext uri="{FF2B5EF4-FFF2-40B4-BE49-F238E27FC236}">
                <a16:creationId xmlns:a16="http://schemas.microsoft.com/office/drawing/2014/main" id="{640E303C-1AE1-5B4C-AC42-51DFA15129F7}"/>
              </a:ext>
            </a:extLst>
          </p:cNvPr>
          <p:cNvSpPr/>
          <p:nvPr/>
        </p:nvSpPr>
        <p:spPr>
          <a:xfrm>
            <a:off x="5618495" y="5004340"/>
            <a:ext cx="1752403" cy="369332"/>
          </a:xfrm>
          <a:prstGeom prst="wedgeRectCallout">
            <a:avLst>
              <a:gd name="adj1" fmla="val 2803"/>
              <a:gd name="adj2" fmla="val -113551"/>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Topic </a:t>
            </a:r>
            <a:r>
              <a:rPr lang="en-US" altLang="ja-JP" b="1" dirty="0" err="1">
                <a:latin typeface="Century Gothic" panose="020B0502020202020204" pitchFamily="34" charset="0"/>
                <a:ea typeface="Meiryo UI" panose="020B0604030504040204" pitchFamily="34" charset="-128"/>
              </a:rPr>
              <a:t>Objyect</a:t>
            </a:r>
            <a:endParaRPr b="1" dirty="0">
              <a:latin typeface="Century Gothic" panose="020B0502020202020204" pitchFamily="34" charset="0"/>
              <a:ea typeface="Meiryo UI" panose="020B0604030504040204" pitchFamily="34" charset="-128"/>
            </a:endParaRPr>
          </a:p>
        </p:txBody>
      </p:sp>
      <p:sp>
        <p:nvSpPr>
          <p:cNvPr id="24" name="四角形吹き出し 23">
            <a:extLst>
              <a:ext uri="{FF2B5EF4-FFF2-40B4-BE49-F238E27FC236}">
                <a16:creationId xmlns:a16="http://schemas.microsoft.com/office/drawing/2014/main" id="{DDACBB5A-645F-5A44-A5CB-C38FAE101BE3}"/>
              </a:ext>
            </a:extLst>
          </p:cNvPr>
          <p:cNvSpPr/>
          <p:nvPr/>
        </p:nvSpPr>
        <p:spPr>
          <a:xfrm>
            <a:off x="8673933" y="980036"/>
            <a:ext cx="1582484" cy="369332"/>
          </a:xfrm>
          <a:prstGeom prst="wedgeRectCallout">
            <a:avLst>
              <a:gd name="adj1" fmla="val 4233"/>
              <a:gd name="adj2" fmla="val 106898"/>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Book Object</a:t>
            </a:r>
            <a:endParaRPr b="1" dirty="0">
              <a:latin typeface="Century Gothic" panose="020B0502020202020204" pitchFamily="34" charset="0"/>
              <a:ea typeface="Meiryo UI" panose="020B0604030504040204" pitchFamily="34" charset="-128"/>
            </a:endParaRPr>
          </a:p>
        </p:txBody>
      </p:sp>
    </p:spTree>
    <p:extLst>
      <p:ext uri="{BB962C8B-B14F-4D97-AF65-F5344CB8AC3E}">
        <p14:creationId xmlns:p14="http://schemas.microsoft.com/office/powerpoint/2010/main" val="60618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ppt_x</p:attrName>
                                        </p:attrNameLst>
                                      </p:cBhvr>
                                      <p:tavLst>
                                        <p:tav tm="0">
                                          <p:val>
                                            <p:strVal val="#ppt_x-#ppt_w*1.125000"/>
                                          </p:val>
                                        </p:tav>
                                        <p:tav tm="100000">
                                          <p:val>
                                            <p:strVal val="#ppt_x"/>
                                          </p:val>
                                        </p:tav>
                                      </p:tavLst>
                                    </p:anim>
                                    <p:animEffect transition="in" filter="wipe(right)">
                                      <p:cBhvr>
                                        <p:cTn id="8" dur="500"/>
                                        <p:tgtEl>
                                          <p:spTgt spid="3"/>
                                        </p:tgtEl>
                                      </p:cBhvr>
                                    </p:animEffect>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dissolve">
                                      <p:cBhvr>
                                        <p:cTn id="13" dur="500"/>
                                        <p:tgtEl>
                                          <p:spTgt spid="10"/>
                                        </p:tgtEl>
                                      </p:cBhvr>
                                    </p:animEffect>
                                  </p:childTnLst>
                                </p:cTn>
                              </p:par>
                              <p:par>
                                <p:cTn id="14" presetID="9"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dissolve">
                                      <p:cBhvr>
                                        <p:cTn id="16" dur="500"/>
                                        <p:tgtEl>
                                          <p:spTgt spid="9"/>
                                        </p:tgtEl>
                                      </p:cBhvr>
                                    </p:animEffect>
                                  </p:childTnLst>
                                </p:cTn>
                              </p:par>
                              <p:par>
                                <p:cTn id="17" presetID="9"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dissolv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正方形/長方形 63">
            <a:extLst>
              <a:ext uri="{FF2B5EF4-FFF2-40B4-BE49-F238E27FC236}">
                <a16:creationId xmlns:a16="http://schemas.microsoft.com/office/drawing/2014/main" id="{59B20C9E-0ABE-F24B-B311-CC7E1D5CC7ED}"/>
              </a:ext>
            </a:extLst>
          </p:cNvPr>
          <p:cNvSpPr/>
          <p:nvPr/>
        </p:nvSpPr>
        <p:spPr>
          <a:xfrm>
            <a:off x="5670694" y="2041743"/>
            <a:ext cx="1912014" cy="4741102"/>
          </a:xfrm>
          <a:prstGeom prst="rect">
            <a:avLst/>
          </a:prstGeom>
          <a:solidFill>
            <a:schemeClr val="accent1">
              <a:lumMod val="20000"/>
              <a:lumOff val="80000"/>
            </a:schemeClr>
          </a:solidFill>
          <a:ln w="28575">
            <a:solidFill>
              <a:schemeClr val="accent1"/>
            </a:solidFill>
          </a:ln>
        </p:spPr>
        <p:txBody>
          <a:bodyPr wrap="none" anchor="t">
            <a:noAutofit/>
          </a:bodyPr>
          <a:lstStyle/>
          <a:p>
            <a:pPr algn="ctr"/>
            <a:r>
              <a:rPr lang="en-US" altLang="ja-JP" sz="2000" b="1" dirty="0">
                <a:solidFill>
                  <a:schemeClr val="accent1"/>
                </a:solidFill>
                <a:latin typeface="Century Gothic" panose="020B0502020202020204" pitchFamily="34" charset="0"/>
              </a:rPr>
              <a:t>CHiBi-CHiLO</a:t>
            </a:r>
            <a:endParaRPr lang="ja-JP" altLang="en-US" sz="2000" b="1">
              <a:solidFill>
                <a:schemeClr val="accent1"/>
              </a:solidFill>
              <a:latin typeface="Century Gothic" panose="020B0502020202020204" pitchFamily="34" charset="0"/>
            </a:endParaRPr>
          </a:p>
        </p:txBody>
      </p:sp>
      <p:sp>
        <p:nvSpPr>
          <p:cNvPr id="166" name="正方形/長方形 92">
            <a:extLst>
              <a:ext uri="{FF2B5EF4-FFF2-40B4-BE49-F238E27FC236}">
                <a16:creationId xmlns:a16="http://schemas.microsoft.com/office/drawing/2014/main" id="{39C9C960-C9E6-484C-A6BD-928F27AAFB5A}"/>
              </a:ext>
            </a:extLst>
          </p:cNvPr>
          <p:cNvSpPr/>
          <p:nvPr/>
        </p:nvSpPr>
        <p:spPr>
          <a:xfrm flipH="1">
            <a:off x="5910481" y="3581933"/>
            <a:ext cx="892963" cy="365188"/>
          </a:xfrm>
          <a:prstGeom prst="roundRect">
            <a:avLst>
              <a:gd name="adj" fmla="val 50000"/>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a:r>
              <a:rPr lang="en-US" altLang="ja-JP" sz="1400" b="1" dirty="0">
                <a:solidFill>
                  <a:schemeClr val="bg1"/>
                </a:solidFill>
                <a:latin typeface="Meiryo UI" panose="020B0604030504040204" pitchFamily="34" charset="-128"/>
                <a:ea typeface="Meiryo UI" panose="020B0604030504040204" pitchFamily="34" charset="-128"/>
              </a:rPr>
              <a:t>Book</a:t>
            </a:r>
            <a:endParaRPr lang="ja-JP" altLang="en-US" sz="1400" b="1">
              <a:solidFill>
                <a:schemeClr val="bg1"/>
              </a:solidFill>
              <a:latin typeface="Meiryo UI" panose="020B0604030504040204" pitchFamily="34" charset="-128"/>
              <a:ea typeface="Meiryo UI" panose="020B0604030504040204" pitchFamily="34" charset="-128"/>
            </a:endParaRPr>
          </a:p>
        </p:txBody>
      </p:sp>
      <p:cxnSp>
        <p:nvCxnSpPr>
          <p:cNvPr id="167" name="直線コネクタ 51">
            <a:extLst>
              <a:ext uri="{FF2B5EF4-FFF2-40B4-BE49-F238E27FC236}">
                <a16:creationId xmlns:a16="http://schemas.microsoft.com/office/drawing/2014/main" id="{C869109D-DC50-4143-9507-57BD64DC6377}"/>
              </a:ext>
            </a:extLst>
          </p:cNvPr>
          <p:cNvCxnSpPr>
            <a:cxnSpLocks/>
            <a:stCxn id="166" idx="2"/>
            <a:endCxn id="169" idx="1"/>
          </p:cNvCxnSpPr>
          <p:nvPr/>
        </p:nvCxnSpPr>
        <p:spPr>
          <a:xfrm rot="16200000" flipH="1">
            <a:off x="6263752" y="4040330"/>
            <a:ext cx="357175" cy="170755"/>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69" name="正方形/長方形 91">
            <a:extLst>
              <a:ext uri="{FF2B5EF4-FFF2-40B4-BE49-F238E27FC236}">
                <a16:creationId xmlns:a16="http://schemas.microsoft.com/office/drawing/2014/main" id="{1AD88A47-2382-B941-8BD5-1D8DEC1B2603}"/>
              </a:ext>
            </a:extLst>
          </p:cNvPr>
          <p:cNvSpPr>
            <a:spLocks/>
          </p:cNvSpPr>
          <p:nvPr/>
        </p:nvSpPr>
        <p:spPr>
          <a:xfrm>
            <a:off x="6527717" y="4182566"/>
            <a:ext cx="498685"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100" b="1" dirty="0">
                <a:solidFill>
                  <a:schemeClr val="bg1"/>
                </a:solidFill>
                <a:latin typeface="Century Gothic" panose="020B0502020202020204" pitchFamily="34" charset="0"/>
                <a:ea typeface="Meiryo" panose="020B0604030504040204" pitchFamily="34" charset="-128"/>
              </a:rPr>
              <a:t>Topic</a:t>
            </a:r>
            <a:endParaRPr lang="ja-JP" altLang="en-US" sz="1100" b="1">
              <a:solidFill>
                <a:schemeClr val="bg1"/>
              </a:solidFill>
              <a:latin typeface="Century Gothic" panose="020B0502020202020204" pitchFamily="34" charset="0"/>
              <a:ea typeface="Meiryo" panose="020B0604030504040204" pitchFamily="34" charset="-128"/>
            </a:endParaRPr>
          </a:p>
        </p:txBody>
      </p:sp>
      <p:sp>
        <p:nvSpPr>
          <p:cNvPr id="170" name="正方形/長方形 91">
            <a:extLst>
              <a:ext uri="{FF2B5EF4-FFF2-40B4-BE49-F238E27FC236}">
                <a16:creationId xmlns:a16="http://schemas.microsoft.com/office/drawing/2014/main" id="{74BE8E1E-989C-344D-963E-A28FF57153A9}"/>
              </a:ext>
            </a:extLst>
          </p:cNvPr>
          <p:cNvSpPr>
            <a:spLocks/>
          </p:cNvSpPr>
          <p:nvPr/>
        </p:nvSpPr>
        <p:spPr>
          <a:xfrm>
            <a:off x="6527717" y="4727528"/>
            <a:ext cx="498685"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100" b="1" dirty="0">
                <a:solidFill>
                  <a:schemeClr val="bg1"/>
                </a:solidFill>
                <a:latin typeface="Century Gothic" panose="020B0502020202020204" pitchFamily="34" charset="0"/>
                <a:ea typeface="Meiryo" panose="020B0604030504040204" pitchFamily="34" charset="-128"/>
              </a:rPr>
              <a:t>Topic</a:t>
            </a:r>
            <a:endParaRPr lang="ja-JP" altLang="en-US" sz="1100" b="1">
              <a:solidFill>
                <a:schemeClr val="bg1"/>
              </a:solidFill>
              <a:latin typeface="Century Gothic" panose="020B0502020202020204" pitchFamily="34" charset="0"/>
              <a:ea typeface="Meiryo" panose="020B0604030504040204" pitchFamily="34" charset="-128"/>
            </a:endParaRPr>
          </a:p>
        </p:txBody>
      </p:sp>
      <p:sp>
        <p:nvSpPr>
          <p:cNvPr id="171" name="正方形/長方形 91">
            <a:extLst>
              <a:ext uri="{FF2B5EF4-FFF2-40B4-BE49-F238E27FC236}">
                <a16:creationId xmlns:a16="http://schemas.microsoft.com/office/drawing/2014/main" id="{6CFB75B4-749C-CA42-A8CA-032FE2941255}"/>
              </a:ext>
            </a:extLst>
          </p:cNvPr>
          <p:cNvSpPr>
            <a:spLocks/>
          </p:cNvSpPr>
          <p:nvPr/>
        </p:nvSpPr>
        <p:spPr>
          <a:xfrm>
            <a:off x="6527717" y="5272490"/>
            <a:ext cx="498685"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100" b="1" dirty="0">
                <a:solidFill>
                  <a:schemeClr val="bg1"/>
                </a:solidFill>
                <a:latin typeface="Century Gothic" panose="020B0502020202020204" pitchFamily="34" charset="0"/>
                <a:ea typeface="Meiryo" panose="020B0604030504040204" pitchFamily="34" charset="-128"/>
              </a:rPr>
              <a:t>Topic</a:t>
            </a:r>
            <a:endParaRPr lang="ja-JP" altLang="en-US" sz="1100" b="1">
              <a:solidFill>
                <a:schemeClr val="bg1"/>
              </a:solidFill>
              <a:latin typeface="Century Gothic" panose="020B0502020202020204" pitchFamily="34" charset="0"/>
              <a:ea typeface="Meiryo" panose="020B0604030504040204" pitchFamily="34" charset="-128"/>
            </a:endParaRPr>
          </a:p>
        </p:txBody>
      </p:sp>
      <p:sp>
        <p:nvSpPr>
          <p:cNvPr id="172" name="正方形/長方形 91">
            <a:extLst>
              <a:ext uri="{FF2B5EF4-FFF2-40B4-BE49-F238E27FC236}">
                <a16:creationId xmlns:a16="http://schemas.microsoft.com/office/drawing/2014/main" id="{9CB769E9-B492-0D4D-8B22-0840C8ED6CCB}"/>
              </a:ext>
            </a:extLst>
          </p:cNvPr>
          <p:cNvSpPr>
            <a:spLocks/>
          </p:cNvSpPr>
          <p:nvPr/>
        </p:nvSpPr>
        <p:spPr>
          <a:xfrm>
            <a:off x="6527717" y="5817452"/>
            <a:ext cx="498685" cy="243459"/>
          </a:xfrm>
          <a:prstGeom prst="rect">
            <a:avLst/>
          </a:prstGeom>
          <a:solidFill>
            <a:schemeClr val="bg1">
              <a:lumMod val="7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100" b="1" dirty="0">
                <a:solidFill>
                  <a:schemeClr val="bg1"/>
                </a:solidFill>
                <a:latin typeface="Century Gothic" panose="020B0502020202020204" pitchFamily="34" charset="0"/>
                <a:ea typeface="Meiryo" panose="020B0604030504040204" pitchFamily="34" charset="-128"/>
              </a:rPr>
              <a:t>Topic</a:t>
            </a:r>
            <a:endParaRPr lang="ja-JP" altLang="en-US" sz="1100" b="1">
              <a:solidFill>
                <a:schemeClr val="bg1"/>
              </a:solidFill>
              <a:latin typeface="Century Gothic" panose="020B0502020202020204" pitchFamily="34" charset="0"/>
              <a:ea typeface="Meiryo" panose="020B0604030504040204" pitchFamily="34" charset="-128"/>
            </a:endParaRPr>
          </a:p>
        </p:txBody>
      </p:sp>
      <p:sp>
        <p:nvSpPr>
          <p:cNvPr id="173" name="正方形/長方形 91">
            <a:extLst>
              <a:ext uri="{FF2B5EF4-FFF2-40B4-BE49-F238E27FC236}">
                <a16:creationId xmlns:a16="http://schemas.microsoft.com/office/drawing/2014/main" id="{3228C9EE-BFA8-8E48-892F-2FA4F5781B9F}"/>
              </a:ext>
            </a:extLst>
          </p:cNvPr>
          <p:cNvSpPr>
            <a:spLocks/>
          </p:cNvSpPr>
          <p:nvPr/>
        </p:nvSpPr>
        <p:spPr>
          <a:xfrm>
            <a:off x="6527717" y="6362413"/>
            <a:ext cx="498685" cy="243459"/>
          </a:xfrm>
          <a:prstGeom prst="rect">
            <a:avLst/>
          </a:prstGeom>
          <a:solidFill>
            <a:schemeClr val="bg1">
              <a:lumMod val="7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100" b="1" dirty="0">
                <a:solidFill>
                  <a:schemeClr val="bg1"/>
                </a:solidFill>
                <a:latin typeface="Century Gothic" panose="020B0502020202020204" pitchFamily="34" charset="0"/>
                <a:ea typeface="Meiryo" panose="020B0604030504040204" pitchFamily="34" charset="-128"/>
              </a:rPr>
              <a:t>Topic</a:t>
            </a:r>
            <a:endParaRPr lang="ja-JP" altLang="en-US" sz="1100" b="1">
              <a:solidFill>
                <a:schemeClr val="bg1"/>
              </a:solidFill>
              <a:latin typeface="Century Gothic" panose="020B0502020202020204" pitchFamily="34" charset="0"/>
              <a:ea typeface="Meiryo" panose="020B0604030504040204" pitchFamily="34" charset="-128"/>
            </a:endParaRPr>
          </a:p>
        </p:txBody>
      </p:sp>
      <p:cxnSp>
        <p:nvCxnSpPr>
          <p:cNvPr id="175" name="直線コネクタ 51">
            <a:extLst>
              <a:ext uri="{FF2B5EF4-FFF2-40B4-BE49-F238E27FC236}">
                <a16:creationId xmlns:a16="http://schemas.microsoft.com/office/drawing/2014/main" id="{792A25B6-1D2F-6F47-ACB2-59AF352DB133}"/>
              </a:ext>
            </a:extLst>
          </p:cNvPr>
          <p:cNvCxnSpPr>
            <a:cxnSpLocks/>
            <a:stCxn id="166" idx="2"/>
            <a:endCxn id="170" idx="1"/>
          </p:cNvCxnSpPr>
          <p:nvPr/>
        </p:nvCxnSpPr>
        <p:spPr>
          <a:xfrm rot="16200000" flipH="1">
            <a:off x="5991271" y="4312811"/>
            <a:ext cx="902137" cy="170755"/>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51">
            <a:extLst>
              <a:ext uri="{FF2B5EF4-FFF2-40B4-BE49-F238E27FC236}">
                <a16:creationId xmlns:a16="http://schemas.microsoft.com/office/drawing/2014/main" id="{BB89ADD4-5C3B-8E48-9D11-9EF4221D3AD8}"/>
              </a:ext>
            </a:extLst>
          </p:cNvPr>
          <p:cNvCxnSpPr>
            <a:cxnSpLocks/>
            <a:stCxn id="166" idx="2"/>
            <a:endCxn id="171" idx="1"/>
          </p:cNvCxnSpPr>
          <p:nvPr/>
        </p:nvCxnSpPr>
        <p:spPr>
          <a:xfrm rot="16200000" flipH="1">
            <a:off x="5718790" y="4585292"/>
            <a:ext cx="1447099" cy="170755"/>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51">
            <a:extLst>
              <a:ext uri="{FF2B5EF4-FFF2-40B4-BE49-F238E27FC236}">
                <a16:creationId xmlns:a16="http://schemas.microsoft.com/office/drawing/2014/main" id="{6FE48E05-D1C5-4041-B662-94D08405BC4B}"/>
              </a:ext>
            </a:extLst>
          </p:cNvPr>
          <p:cNvCxnSpPr>
            <a:cxnSpLocks/>
            <a:stCxn id="166" idx="2"/>
            <a:endCxn id="172" idx="1"/>
          </p:cNvCxnSpPr>
          <p:nvPr/>
        </p:nvCxnSpPr>
        <p:spPr>
          <a:xfrm rot="16200000" flipH="1">
            <a:off x="5446309" y="4857773"/>
            <a:ext cx="1992061" cy="170755"/>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51">
            <a:extLst>
              <a:ext uri="{FF2B5EF4-FFF2-40B4-BE49-F238E27FC236}">
                <a16:creationId xmlns:a16="http://schemas.microsoft.com/office/drawing/2014/main" id="{04B5A778-1778-2340-B699-BD67DAB8E290}"/>
              </a:ext>
            </a:extLst>
          </p:cNvPr>
          <p:cNvCxnSpPr>
            <a:cxnSpLocks/>
            <a:stCxn id="166" idx="2"/>
            <a:endCxn id="173" idx="1"/>
          </p:cNvCxnSpPr>
          <p:nvPr/>
        </p:nvCxnSpPr>
        <p:spPr>
          <a:xfrm rot="16200000" flipH="1">
            <a:off x="5173828" y="5130254"/>
            <a:ext cx="2537022" cy="170755"/>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角丸四角形 179">
            <a:extLst>
              <a:ext uri="{FF2B5EF4-FFF2-40B4-BE49-F238E27FC236}">
                <a16:creationId xmlns:a16="http://schemas.microsoft.com/office/drawing/2014/main" id="{6D79FBE0-B793-8D4C-9D55-965FBB1FA28D}"/>
              </a:ext>
            </a:extLst>
          </p:cNvPr>
          <p:cNvSpPr/>
          <p:nvPr/>
        </p:nvSpPr>
        <p:spPr>
          <a:xfrm flipH="1">
            <a:off x="6747413" y="5063474"/>
            <a:ext cx="595508" cy="291322"/>
          </a:xfrm>
          <a:prstGeom prst="roundRect">
            <a:avLst>
              <a:gd name="adj" fmla="val 50000"/>
            </a:avLst>
          </a:prstGeom>
          <a:solidFill>
            <a:schemeClr val="accent1"/>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Share</a:t>
            </a:r>
            <a:endParaRPr lang="ja-JP" altLang="en-US" sz="1100" b="1">
              <a:solidFill>
                <a:schemeClr val="bg1"/>
              </a:solidFill>
              <a:latin typeface="Century Gothic" panose="020B0502020202020204" pitchFamily="34" charset="0"/>
              <a:ea typeface="Meiryo UI" panose="020B0604030504040204" pitchFamily="34" charset="-128"/>
            </a:endParaRPr>
          </a:p>
        </p:txBody>
      </p:sp>
      <p:sp>
        <p:nvSpPr>
          <p:cNvPr id="181" name="角丸四角形 180">
            <a:extLst>
              <a:ext uri="{FF2B5EF4-FFF2-40B4-BE49-F238E27FC236}">
                <a16:creationId xmlns:a16="http://schemas.microsoft.com/office/drawing/2014/main" id="{6FB3B18E-D0C4-CC40-8642-C1FB4C8CFAB7}"/>
              </a:ext>
            </a:extLst>
          </p:cNvPr>
          <p:cNvSpPr/>
          <p:nvPr/>
        </p:nvSpPr>
        <p:spPr>
          <a:xfrm flipH="1">
            <a:off x="6747413" y="3969398"/>
            <a:ext cx="595508" cy="291322"/>
          </a:xfrm>
          <a:prstGeom prst="roundRect">
            <a:avLst>
              <a:gd name="adj" fmla="val 50000"/>
            </a:avLst>
          </a:prstGeom>
          <a:solidFill>
            <a:schemeClr val="accent1"/>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Share</a:t>
            </a:r>
            <a:endParaRPr lang="ja-JP" altLang="en-US" sz="1100" b="1">
              <a:solidFill>
                <a:schemeClr val="bg1"/>
              </a:solidFill>
              <a:latin typeface="Century Gothic" panose="020B0502020202020204" pitchFamily="34" charset="0"/>
              <a:ea typeface="Meiryo UI" panose="020B0604030504040204" pitchFamily="34" charset="-128"/>
            </a:endParaRPr>
          </a:p>
        </p:txBody>
      </p:sp>
      <p:sp>
        <p:nvSpPr>
          <p:cNvPr id="215" name="角丸四角形 214">
            <a:extLst>
              <a:ext uri="{FF2B5EF4-FFF2-40B4-BE49-F238E27FC236}">
                <a16:creationId xmlns:a16="http://schemas.microsoft.com/office/drawing/2014/main" id="{07639C08-4BEA-FC44-8949-300380B4F408}"/>
              </a:ext>
            </a:extLst>
          </p:cNvPr>
          <p:cNvSpPr/>
          <p:nvPr/>
        </p:nvSpPr>
        <p:spPr>
          <a:xfrm flipH="1">
            <a:off x="6528910" y="3365048"/>
            <a:ext cx="595508" cy="291322"/>
          </a:xfrm>
          <a:prstGeom prst="roundRect">
            <a:avLst>
              <a:gd name="adj" fmla="val 50000"/>
            </a:avLst>
          </a:prstGeom>
          <a:solidFill>
            <a:schemeClr val="tx2"/>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Share</a:t>
            </a:r>
            <a:endParaRPr lang="ja-JP" altLang="en-US" sz="1100" b="1">
              <a:solidFill>
                <a:schemeClr val="bg1"/>
              </a:solidFill>
              <a:latin typeface="Century Gothic" panose="020B0502020202020204" pitchFamily="34" charset="0"/>
              <a:ea typeface="Meiryo UI" panose="020B0604030504040204" pitchFamily="34" charset="-128"/>
            </a:endParaRPr>
          </a:p>
        </p:txBody>
      </p:sp>
      <p:sp>
        <p:nvSpPr>
          <p:cNvPr id="283" name="角丸四角形 282">
            <a:extLst>
              <a:ext uri="{FF2B5EF4-FFF2-40B4-BE49-F238E27FC236}">
                <a16:creationId xmlns:a16="http://schemas.microsoft.com/office/drawing/2014/main" id="{60848EC5-34E4-084B-AFE9-57BDEDED2B11}"/>
              </a:ext>
            </a:extLst>
          </p:cNvPr>
          <p:cNvSpPr/>
          <p:nvPr/>
        </p:nvSpPr>
        <p:spPr>
          <a:xfrm flipH="1">
            <a:off x="6747413" y="4516436"/>
            <a:ext cx="595508" cy="291322"/>
          </a:xfrm>
          <a:prstGeom prst="roundRect">
            <a:avLst>
              <a:gd name="adj" fmla="val 50000"/>
            </a:avLst>
          </a:prstGeom>
          <a:solidFill>
            <a:schemeClr val="accent1"/>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Share</a:t>
            </a:r>
            <a:endParaRPr lang="ja-JP" altLang="en-US" sz="1100" b="1">
              <a:solidFill>
                <a:schemeClr val="bg1"/>
              </a:solidFill>
              <a:latin typeface="Century Gothic" panose="020B0502020202020204" pitchFamily="34" charset="0"/>
              <a:ea typeface="Meiryo UI" panose="020B0604030504040204" pitchFamily="34" charset="-128"/>
            </a:endParaRPr>
          </a:p>
        </p:txBody>
      </p:sp>
      <p:sp>
        <p:nvSpPr>
          <p:cNvPr id="284" name="角丸四角形 283">
            <a:extLst>
              <a:ext uri="{FF2B5EF4-FFF2-40B4-BE49-F238E27FC236}">
                <a16:creationId xmlns:a16="http://schemas.microsoft.com/office/drawing/2014/main" id="{80B395EE-9AC5-EA4A-B850-13EF57558403}"/>
              </a:ext>
            </a:extLst>
          </p:cNvPr>
          <p:cNvSpPr/>
          <p:nvPr/>
        </p:nvSpPr>
        <p:spPr>
          <a:xfrm flipH="1">
            <a:off x="6747413" y="5610512"/>
            <a:ext cx="595508" cy="291322"/>
          </a:xfrm>
          <a:prstGeom prst="roundRect">
            <a:avLst>
              <a:gd name="adj" fmla="val 50000"/>
            </a:avLst>
          </a:prstGeom>
          <a:solidFill>
            <a:schemeClr val="accent3"/>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Private</a:t>
            </a:r>
            <a:endParaRPr lang="ja-JP" altLang="en-US" sz="1100" b="1">
              <a:solidFill>
                <a:schemeClr val="bg1"/>
              </a:solidFill>
              <a:latin typeface="Century Gothic" panose="020B0502020202020204" pitchFamily="34" charset="0"/>
              <a:ea typeface="Meiryo UI" panose="020B0604030504040204" pitchFamily="34" charset="-128"/>
            </a:endParaRPr>
          </a:p>
        </p:txBody>
      </p:sp>
      <p:sp>
        <p:nvSpPr>
          <p:cNvPr id="285" name="角丸四角形 284">
            <a:extLst>
              <a:ext uri="{FF2B5EF4-FFF2-40B4-BE49-F238E27FC236}">
                <a16:creationId xmlns:a16="http://schemas.microsoft.com/office/drawing/2014/main" id="{1660CC04-9880-6B42-979F-85C01C1A6E82}"/>
              </a:ext>
            </a:extLst>
          </p:cNvPr>
          <p:cNvSpPr/>
          <p:nvPr/>
        </p:nvSpPr>
        <p:spPr>
          <a:xfrm flipH="1">
            <a:off x="6747413" y="6157552"/>
            <a:ext cx="595508" cy="291322"/>
          </a:xfrm>
          <a:prstGeom prst="roundRect">
            <a:avLst>
              <a:gd name="adj" fmla="val 50000"/>
            </a:avLst>
          </a:prstGeom>
          <a:solidFill>
            <a:schemeClr val="accent3"/>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Private</a:t>
            </a:r>
            <a:endParaRPr lang="ja-JP" altLang="en-US" sz="1100" b="1">
              <a:solidFill>
                <a:schemeClr val="bg1"/>
              </a:solidFill>
              <a:latin typeface="Century Gothic" panose="020B0502020202020204" pitchFamily="34" charset="0"/>
              <a:ea typeface="Meiryo UI" panose="020B0604030504040204" pitchFamily="34" charset="-128"/>
            </a:endParaRPr>
          </a:p>
        </p:txBody>
      </p:sp>
      <p:grpSp>
        <p:nvGrpSpPr>
          <p:cNvPr id="182" name="グループ化 181">
            <a:extLst>
              <a:ext uri="{FF2B5EF4-FFF2-40B4-BE49-F238E27FC236}">
                <a16:creationId xmlns:a16="http://schemas.microsoft.com/office/drawing/2014/main" id="{24A6A0BC-1AC2-8044-B481-BB54AA402E0C}"/>
              </a:ext>
            </a:extLst>
          </p:cNvPr>
          <p:cNvGrpSpPr/>
          <p:nvPr/>
        </p:nvGrpSpPr>
        <p:grpSpPr>
          <a:xfrm flipH="1">
            <a:off x="6003774" y="2709463"/>
            <a:ext cx="1245854" cy="637022"/>
            <a:chOff x="238565" y="1578418"/>
            <a:chExt cx="1242699" cy="638799"/>
          </a:xfrm>
        </p:grpSpPr>
        <p:sp>
          <p:nvSpPr>
            <p:cNvPr id="183" name="テキスト ボックス 182">
              <a:extLst>
                <a:ext uri="{FF2B5EF4-FFF2-40B4-BE49-F238E27FC236}">
                  <a16:creationId xmlns:a16="http://schemas.microsoft.com/office/drawing/2014/main" id="{1A220836-600A-4A4D-A3E8-F363EB90BE88}"/>
                </a:ext>
              </a:extLst>
            </p:cNvPr>
            <p:cNvSpPr txBox="1"/>
            <p:nvPr/>
          </p:nvSpPr>
          <p:spPr>
            <a:xfrm>
              <a:off x="238565" y="1908581"/>
              <a:ext cx="1242699" cy="308636"/>
            </a:xfrm>
            <a:prstGeom prst="rect">
              <a:avLst/>
            </a:prstGeom>
            <a:noFill/>
          </p:spPr>
          <p:txBody>
            <a:bodyPr wrap="none" rtlCol="0">
              <a:spAutoFit/>
            </a:bodyPr>
            <a:lstStyle/>
            <a:p>
              <a:pPr algn="ctr"/>
              <a:r>
                <a:rPr lang="en-US" altLang="ja-JP" sz="1400" dirty="0">
                  <a:latin typeface="Meiryo UI" panose="020B0604030504040204" pitchFamily="34" charset="-128"/>
                  <a:ea typeface="Meiryo UI" panose="020B0604030504040204" pitchFamily="34" charset="-128"/>
                </a:rPr>
                <a:t>A</a:t>
              </a:r>
              <a:r>
                <a:rPr lang="ja-JP" altLang="en-US" sz="1400">
                  <a:latin typeface="Meiryo UI" panose="020B0604030504040204" pitchFamily="34" charset="-128"/>
                  <a:ea typeface="Meiryo UI" panose="020B0604030504040204" pitchFamily="34" charset="-128"/>
                </a:rPr>
                <a:t>先生の</a:t>
              </a:r>
              <a:r>
                <a:rPr lang="en-US" altLang="ja-JP" sz="1400" dirty="0">
                  <a:latin typeface="Meiryo UI" panose="020B0604030504040204" pitchFamily="34" charset="-128"/>
                  <a:ea typeface="Meiryo UI" panose="020B0604030504040204" pitchFamily="34" charset="-128"/>
                </a:rPr>
                <a:t>Book</a:t>
              </a:r>
            </a:p>
          </p:txBody>
        </p:sp>
        <p:pic>
          <p:nvPicPr>
            <p:cNvPr id="184" name="図 183" descr="背景パターン が含まれている画像&#10;&#10;自動的に生成された説明">
              <a:extLst>
                <a:ext uri="{FF2B5EF4-FFF2-40B4-BE49-F238E27FC236}">
                  <a16:creationId xmlns:a16="http://schemas.microsoft.com/office/drawing/2014/main" id="{1BA231A9-8172-684D-813D-079B776F52E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7915" y="1578418"/>
              <a:ext cx="324000" cy="362325"/>
            </a:xfrm>
            <a:prstGeom prst="rect">
              <a:avLst/>
            </a:prstGeom>
          </p:spPr>
        </p:pic>
      </p:grpSp>
      <p:sp>
        <p:nvSpPr>
          <p:cNvPr id="131" name="正方形/長方形 130">
            <a:extLst>
              <a:ext uri="{FF2B5EF4-FFF2-40B4-BE49-F238E27FC236}">
                <a16:creationId xmlns:a16="http://schemas.microsoft.com/office/drawing/2014/main" id="{4251656C-8369-DF46-B3C5-3F7CB3A11D99}"/>
              </a:ext>
            </a:extLst>
          </p:cNvPr>
          <p:cNvSpPr/>
          <p:nvPr/>
        </p:nvSpPr>
        <p:spPr>
          <a:xfrm>
            <a:off x="8030234" y="2709462"/>
            <a:ext cx="1408570" cy="4070283"/>
          </a:xfrm>
          <a:prstGeom prst="rect">
            <a:avLst/>
          </a:prstGeom>
          <a:solidFill>
            <a:schemeClr val="bg1"/>
          </a:solidFill>
          <a:ln w="12700">
            <a:solidFill>
              <a:schemeClr val="tx1"/>
            </a:solidFill>
          </a:ln>
        </p:spPr>
        <p:txBody>
          <a:bodyPr wrap="none" anchor="t">
            <a:noAutofit/>
          </a:bodyPr>
          <a:lstStyle/>
          <a:p>
            <a:pPr algn="ctr"/>
            <a:endParaRPr lang="ja-JP" altLang="en-US" b="1">
              <a:latin typeface="Century Gothic" panose="020B0502020202020204" pitchFamily="34" charset="0"/>
            </a:endParaRPr>
          </a:p>
        </p:txBody>
      </p:sp>
      <p:sp>
        <p:nvSpPr>
          <p:cNvPr id="126" name="正方形/長方形 125">
            <a:extLst>
              <a:ext uri="{FF2B5EF4-FFF2-40B4-BE49-F238E27FC236}">
                <a16:creationId xmlns:a16="http://schemas.microsoft.com/office/drawing/2014/main" id="{11D65BFE-3032-7D4D-AA30-3F80A1C6F416}"/>
              </a:ext>
            </a:extLst>
          </p:cNvPr>
          <p:cNvSpPr/>
          <p:nvPr/>
        </p:nvSpPr>
        <p:spPr>
          <a:xfrm>
            <a:off x="8097907" y="3520283"/>
            <a:ext cx="1273225" cy="936000"/>
          </a:xfrm>
          <a:prstGeom prst="rect">
            <a:avLst/>
          </a:prstGeom>
          <a:solidFill>
            <a:schemeClr val="bg1">
              <a:lumMod val="85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kumimoji="1" lang="ja-JP" altLang="en-US" sz="1200">
                <a:latin typeface="Meiryo UI" panose="020B0604030504040204" pitchFamily="34" charset="-128"/>
                <a:ea typeface="Meiryo UI" panose="020B0604030504040204" pitchFamily="34" charset="-128"/>
              </a:rPr>
              <a:t>コース</a:t>
            </a:r>
            <a:endParaRPr kumimoji="1" sz="1200" dirty="0">
              <a:latin typeface="Meiryo UI" panose="020B0604030504040204" pitchFamily="34" charset="-128"/>
              <a:ea typeface="Meiryo UI" panose="020B0604030504040204" pitchFamily="34" charset="-128"/>
            </a:endParaRPr>
          </a:p>
        </p:txBody>
      </p:sp>
      <p:sp>
        <p:nvSpPr>
          <p:cNvPr id="191" name="正方形/長方形 190">
            <a:extLst>
              <a:ext uri="{FF2B5EF4-FFF2-40B4-BE49-F238E27FC236}">
                <a16:creationId xmlns:a16="http://schemas.microsoft.com/office/drawing/2014/main" id="{962AD2C6-EEA7-764B-BA98-E7FEFB315BB2}"/>
              </a:ext>
            </a:extLst>
          </p:cNvPr>
          <p:cNvSpPr/>
          <p:nvPr/>
        </p:nvSpPr>
        <p:spPr>
          <a:xfrm>
            <a:off x="8097907" y="5541928"/>
            <a:ext cx="1273225" cy="936000"/>
          </a:xfrm>
          <a:prstGeom prst="rect">
            <a:avLst/>
          </a:prstGeom>
          <a:solidFill>
            <a:schemeClr val="bg1">
              <a:lumMod val="85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kumimoji="1" lang="ja-JP" altLang="en-US" sz="1200">
                <a:latin typeface="Meiryo UI" panose="020B0604030504040204" pitchFamily="34" charset="-128"/>
                <a:ea typeface="Meiryo UI" panose="020B0604030504040204" pitchFamily="34" charset="-128"/>
              </a:rPr>
              <a:t>コース</a:t>
            </a:r>
            <a:endParaRPr kumimoji="1" sz="1200" dirty="0">
              <a:latin typeface="Meiryo UI" panose="020B0604030504040204" pitchFamily="34" charset="-128"/>
              <a:ea typeface="Meiryo UI" panose="020B0604030504040204" pitchFamily="34" charset="-128"/>
            </a:endParaRPr>
          </a:p>
        </p:txBody>
      </p:sp>
      <p:cxnSp>
        <p:nvCxnSpPr>
          <p:cNvPr id="148" name="直線コネクタ 51">
            <a:extLst>
              <a:ext uri="{FF2B5EF4-FFF2-40B4-BE49-F238E27FC236}">
                <a16:creationId xmlns:a16="http://schemas.microsoft.com/office/drawing/2014/main" id="{D715F286-9C0F-8F47-9442-B3323EE9DEBE}"/>
              </a:ext>
            </a:extLst>
          </p:cNvPr>
          <p:cNvCxnSpPr>
            <a:cxnSpLocks/>
            <a:stCxn id="142" idx="1"/>
            <a:endCxn id="152" idx="3"/>
          </p:cNvCxnSpPr>
          <p:nvPr/>
        </p:nvCxnSpPr>
        <p:spPr>
          <a:xfrm flipH="1">
            <a:off x="9237035" y="3997102"/>
            <a:ext cx="2274685" cy="1"/>
          </a:xfrm>
          <a:prstGeom prst="straightConnector1">
            <a:avLst/>
          </a:prstGeom>
          <a:ln w="57150">
            <a:solidFill>
              <a:schemeClr val="tx2"/>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160" name="直線コネクタ 51">
            <a:extLst>
              <a:ext uri="{FF2B5EF4-FFF2-40B4-BE49-F238E27FC236}">
                <a16:creationId xmlns:a16="http://schemas.microsoft.com/office/drawing/2014/main" id="{8A909755-CEE8-1743-BC23-BCDF7791EEA7}"/>
              </a:ext>
            </a:extLst>
          </p:cNvPr>
          <p:cNvCxnSpPr>
            <a:cxnSpLocks/>
            <a:stCxn id="157" idx="1"/>
            <a:endCxn id="192" idx="3"/>
          </p:cNvCxnSpPr>
          <p:nvPr/>
        </p:nvCxnSpPr>
        <p:spPr>
          <a:xfrm flipH="1">
            <a:off x="9237035" y="6097381"/>
            <a:ext cx="2274685" cy="1"/>
          </a:xfrm>
          <a:prstGeom prst="straightConnector1">
            <a:avLst/>
          </a:prstGeom>
          <a:ln w="57150">
            <a:solidFill>
              <a:schemeClr val="tx2"/>
            </a:solidFill>
            <a:headEnd type="stealth"/>
            <a:tailEnd type="none"/>
          </a:ln>
        </p:spPr>
        <p:style>
          <a:lnRef idx="1">
            <a:schemeClr val="accent1"/>
          </a:lnRef>
          <a:fillRef idx="0">
            <a:schemeClr val="accent1"/>
          </a:fillRef>
          <a:effectRef idx="0">
            <a:schemeClr val="accent1"/>
          </a:effectRef>
          <a:fontRef idx="minor">
            <a:schemeClr val="tx1"/>
          </a:fontRef>
        </p:style>
      </p:cxnSp>
      <p:sp>
        <p:nvSpPr>
          <p:cNvPr id="275" name="正方形/長方形 274">
            <a:extLst>
              <a:ext uri="{FF2B5EF4-FFF2-40B4-BE49-F238E27FC236}">
                <a16:creationId xmlns:a16="http://schemas.microsoft.com/office/drawing/2014/main" id="{1FF6F93A-7B9C-AC42-9E86-1562CA0DC20B}"/>
              </a:ext>
            </a:extLst>
          </p:cNvPr>
          <p:cNvSpPr/>
          <p:nvPr/>
        </p:nvSpPr>
        <p:spPr>
          <a:xfrm>
            <a:off x="10170861" y="2407659"/>
            <a:ext cx="756121" cy="2448000"/>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276" name="正方形/長方形 275">
            <a:extLst>
              <a:ext uri="{FF2B5EF4-FFF2-40B4-BE49-F238E27FC236}">
                <a16:creationId xmlns:a16="http://schemas.microsoft.com/office/drawing/2014/main" id="{43DB219A-80A4-934C-89E3-864C42B42361}"/>
              </a:ext>
            </a:extLst>
          </p:cNvPr>
          <p:cNvSpPr/>
          <p:nvPr/>
        </p:nvSpPr>
        <p:spPr>
          <a:xfrm>
            <a:off x="10171192" y="5004874"/>
            <a:ext cx="756642" cy="1656000"/>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116" name="コンテンツ プレースホルダー 115">
            <a:extLst>
              <a:ext uri="{FF2B5EF4-FFF2-40B4-BE49-F238E27FC236}">
                <a16:creationId xmlns:a16="http://schemas.microsoft.com/office/drawing/2014/main" id="{3220DCE3-D0DE-704A-AFEB-6D8D78AA09E3}"/>
              </a:ext>
            </a:extLst>
          </p:cNvPr>
          <p:cNvSpPr>
            <a:spLocks noGrp="1"/>
          </p:cNvSpPr>
          <p:nvPr>
            <p:ph sz="half" idx="1"/>
          </p:nvPr>
        </p:nvSpPr>
        <p:spPr>
          <a:xfrm>
            <a:off x="252247" y="2383744"/>
            <a:ext cx="5068669" cy="4218269"/>
          </a:xfrm>
        </p:spPr>
        <p:txBody>
          <a:bodyPr/>
          <a:lstStyle/>
          <a:p>
            <a:r>
              <a:rPr lang="ja-JP" altLang="en-US" dirty="0"/>
              <a:t>教材を共有しない設定も可能</a:t>
            </a:r>
          </a:p>
          <a:p>
            <a:endParaRPr lang="ja-JP" altLang="en-US" dirty="0"/>
          </a:p>
          <a:p>
            <a:r>
              <a:rPr lang="ja-JP" altLang="en-US" dirty="0"/>
              <a:t>学習者の配布</a:t>
            </a:r>
          </a:p>
          <a:p>
            <a:pPr lvl="2"/>
            <a:r>
              <a:rPr lang="en-US" altLang="ja-JP" dirty="0"/>
              <a:t>LMS</a:t>
            </a:r>
            <a:r>
              <a:rPr lang="ja-JP" altLang="en-US" dirty="0"/>
              <a:t>のコース設定で柔軟に制御</a:t>
            </a:r>
          </a:p>
          <a:p>
            <a:endParaRPr lang="ja-JP" altLang="en-US" dirty="0"/>
          </a:p>
          <a:p>
            <a:endParaRPr lang="ja-JP" altLang="en-US" dirty="0"/>
          </a:p>
        </p:txBody>
      </p:sp>
      <p:sp>
        <p:nvSpPr>
          <p:cNvPr id="5" name="タイトル 4">
            <a:extLst>
              <a:ext uri="{FF2B5EF4-FFF2-40B4-BE49-F238E27FC236}">
                <a16:creationId xmlns:a16="http://schemas.microsoft.com/office/drawing/2014/main" id="{1B590C12-15E3-0E40-A071-62DABE3A304D}"/>
              </a:ext>
            </a:extLst>
          </p:cNvPr>
          <p:cNvSpPr>
            <a:spLocks noGrp="1"/>
          </p:cNvSpPr>
          <p:nvPr>
            <p:ph type="title"/>
          </p:nvPr>
        </p:nvSpPr>
        <p:spPr/>
        <p:txBody>
          <a:bodyPr/>
          <a:lstStyle/>
          <a:p>
            <a:r>
              <a:rPr lang="ja-JP" altLang="en-US" dirty="0"/>
              <a:t>教材へのアクセスをきめ細かく制御</a:t>
            </a:r>
          </a:p>
        </p:txBody>
      </p:sp>
      <p:pic>
        <p:nvPicPr>
          <p:cNvPr id="142" name="図 141" descr="アイコン が含まれている画像&#10;&#10;自動的に生成された説明">
            <a:extLst>
              <a:ext uri="{FF2B5EF4-FFF2-40B4-BE49-F238E27FC236}">
                <a16:creationId xmlns:a16="http://schemas.microsoft.com/office/drawing/2014/main" id="{76956EBA-6957-4440-9821-D85952D1B10F}"/>
              </a:ext>
            </a:extLst>
          </p:cNvPr>
          <p:cNvPicPr>
            <a:picLocks noChangeAspect="1"/>
          </p:cNvPicPr>
          <p:nvPr/>
        </p:nvPicPr>
        <p:blipFill>
          <a:blip r:embed="rId4"/>
          <a:stretch>
            <a:fillRect/>
          </a:stretch>
        </p:blipFill>
        <p:spPr>
          <a:xfrm>
            <a:off x="11511720" y="3763102"/>
            <a:ext cx="421200" cy="468000"/>
          </a:xfrm>
          <a:prstGeom prst="rect">
            <a:avLst/>
          </a:prstGeom>
        </p:spPr>
      </p:pic>
      <p:sp>
        <p:nvSpPr>
          <p:cNvPr id="149" name="テキスト ボックス 148">
            <a:extLst>
              <a:ext uri="{FF2B5EF4-FFF2-40B4-BE49-F238E27FC236}">
                <a16:creationId xmlns:a16="http://schemas.microsoft.com/office/drawing/2014/main" id="{423D1A37-BB48-F64F-8E4C-18DCC4E0D66B}"/>
              </a:ext>
            </a:extLst>
          </p:cNvPr>
          <p:cNvSpPr txBox="1"/>
          <p:nvPr/>
        </p:nvSpPr>
        <p:spPr>
          <a:xfrm flipH="1">
            <a:off x="11253442" y="6427441"/>
            <a:ext cx="937756" cy="169277"/>
          </a:xfrm>
          <a:prstGeom prst="rect">
            <a:avLst/>
          </a:prstGeom>
          <a:solidFill>
            <a:schemeClr val="bg1"/>
          </a:solidFill>
          <a:ln>
            <a:noFill/>
          </a:ln>
        </p:spPr>
        <p:txBody>
          <a:bodyPr wrap="none" lIns="0" tIns="0" rIns="0" bIns="0" rtlCol="0">
            <a:spAutoFit/>
          </a:bodyPr>
          <a:lstStyle/>
          <a:p>
            <a:pPr algn="ctr"/>
            <a:r>
              <a:rPr lang="en-US" altLang="ja-JP" sz="1100" b="1" dirty="0">
                <a:latin typeface="Meiryo UI" panose="020B0604030504040204" pitchFamily="34" charset="-128"/>
                <a:ea typeface="Meiryo UI" panose="020B0604030504040204" pitchFamily="34" charset="-128"/>
              </a:rPr>
              <a:t>B</a:t>
            </a:r>
            <a:r>
              <a:rPr lang="ja-JP" altLang="en-US" sz="1100" b="1">
                <a:latin typeface="Meiryo UI" panose="020B0604030504040204" pitchFamily="34" charset="-128"/>
                <a:ea typeface="Meiryo UI" panose="020B0604030504040204" pitchFamily="34" charset="-128"/>
              </a:rPr>
              <a:t>先生の受講生</a:t>
            </a:r>
          </a:p>
        </p:txBody>
      </p:sp>
      <p:pic>
        <p:nvPicPr>
          <p:cNvPr id="157" name="図 156" descr="アイコン が含まれている画像&#10;&#10;自動的に生成された説明">
            <a:extLst>
              <a:ext uri="{FF2B5EF4-FFF2-40B4-BE49-F238E27FC236}">
                <a16:creationId xmlns:a16="http://schemas.microsoft.com/office/drawing/2014/main" id="{0C32AC52-98D8-624C-8EA8-35213386E42A}"/>
              </a:ext>
            </a:extLst>
          </p:cNvPr>
          <p:cNvPicPr>
            <a:picLocks noChangeAspect="1"/>
          </p:cNvPicPr>
          <p:nvPr/>
        </p:nvPicPr>
        <p:blipFill>
          <a:blip r:embed="rId4"/>
          <a:stretch>
            <a:fillRect/>
          </a:stretch>
        </p:blipFill>
        <p:spPr>
          <a:xfrm>
            <a:off x="11511720" y="5863381"/>
            <a:ext cx="421200" cy="468000"/>
          </a:xfrm>
          <a:prstGeom prst="rect">
            <a:avLst/>
          </a:prstGeom>
        </p:spPr>
      </p:pic>
      <p:sp>
        <p:nvSpPr>
          <p:cNvPr id="152" name="正方形/長方形 92">
            <a:extLst>
              <a:ext uri="{FF2B5EF4-FFF2-40B4-BE49-F238E27FC236}">
                <a16:creationId xmlns:a16="http://schemas.microsoft.com/office/drawing/2014/main" id="{5B6B0147-5B99-5743-9DA4-79169C9CAF99}"/>
              </a:ext>
            </a:extLst>
          </p:cNvPr>
          <p:cNvSpPr/>
          <p:nvPr/>
        </p:nvSpPr>
        <p:spPr>
          <a:xfrm>
            <a:off x="8232004" y="3795166"/>
            <a:ext cx="1005031" cy="403873"/>
          </a:xfrm>
          <a:prstGeom prst="roundRect">
            <a:avLst>
              <a:gd name="adj" fmla="val 50000"/>
            </a:avLst>
          </a:prstGeom>
          <a:solidFill>
            <a:schemeClr val="bg2">
              <a:lumMod val="7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27000" tIns="34290" rIns="27000" bIns="34290" numCol="1" spcCol="0" rtlCol="0" fromWordArt="0" anchor="ctr" anchorCtr="0" forceAA="0" compatLnSpc="1">
            <a:prstTxWarp prst="textNoShape">
              <a:avLst/>
            </a:prstTxWarp>
            <a:noAutofit/>
          </a:bodyPr>
          <a:lstStyle/>
          <a:p>
            <a:pPr algn="ctr"/>
            <a:r>
              <a:rPr lang="ja-JP" altLang="en-US" sz="1200" b="1">
                <a:solidFill>
                  <a:schemeClr val="bg1"/>
                </a:solidFill>
                <a:latin typeface="Century Gothic" panose="020B0502020202020204" pitchFamily="34" charset="0"/>
                <a:ea typeface="Meiryo UI" panose="020B0604030504040204" pitchFamily="34" charset="-128"/>
              </a:rPr>
              <a:t>外部ツール</a:t>
            </a:r>
          </a:p>
        </p:txBody>
      </p:sp>
      <p:grpSp>
        <p:nvGrpSpPr>
          <p:cNvPr id="154" name="グループ化 153">
            <a:extLst>
              <a:ext uri="{FF2B5EF4-FFF2-40B4-BE49-F238E27FC236}">
                <a16:creationId xmlns:a16="http://schemas.microsoft.com/office/drawing/2014/main" id="{BB821151-22CC-A445-B24F-4C9D8329B9CA}"/>
              </a:ext>
            </a:extLst>
          </p:cNvPr>
          <p:cNvGrpSpPr/>
          <p:nvPr/>
        </p:nvGrpSpPr>
        <p:grpSpPr>
          <a:xfrm flipH="1">
            <a:off x="8118004" y="2880583"/>
            <a:ext cx="1233030" cy="637022"/>
            <a:chOff x="244959" y="1578418"/>
            <a:chExt cx="1229909" cy="638799"/>
          </a:xfrm>
        </p:grpSpPr>
        <p:sp>
          <p:nvSpPr>
            <p:cNvPr id="155" name="テキスト ボックス 154">
              <a:extLst>
                <a:ext uri="{FF2B5EF4-FFF2-40B4-BE49-F238E27FC236}">
                  <a16:creationId xmlns:a16="http://schemas.microsoft.com/office/drawing/2014/main" id="{1D299FF3-C6A9-5445-AB91-AFF804558C3A}"/>
                </a:ext>
              </a:extLst>
            </p:cNvPr>
            <p:cNvSpPr txBox="1"/>
            <p:nvPr/>
          </p:nvSpPr>
          <p:spPr>
            <a:xfrm>
              <a:off x="244959" y="1908581"/>
              <a:ext cx="1229909" cy="308636"/>
            </a:xfrm>
            <a:prstGeom prst="rect">
              <a:avLst/>
            </a:prstGeom>
            <a:noFill/>
          </p:spPr>
          <p:txBody>
            <a:bodyPr wrap="none" rtlCol="0">
              <a:spAutoFit/>
            </a:bodyPr>
            <a:lstStyle/>
            <a:p>
              <a:pPr algn="ctr"/>
              <a:r>
                <a:rPr lang="en-US" altLang="ja-JP" sz="1400" dirty="0">
                  <a:latin typeface="Meiryo UI" panose="020B0604030504040204" pitchFamily="34" charset="-128"/>
                  <a:ea typeface="Meiryo UI" panose="020B0604030504040204" pitchFamily="34" charset="-128"/>
                </a:rPr>
                <a:t>A</a:t>
              </a:r>
              <a:r>
                <a:rPr lang="ja-JP" altLang="en-US" sz="1400">
                  <a:latin typeface="Meiryo UI" panose="020B0604030504040204" pitchFamily="34" charset="-128"/>
                  <a:ea typeface="Meiryo UI" panose="020B0604030504040204" pitchFamily="34" charset="-128"/>
                </a:rPr>
                <a:t>先生のコース</a:t>
              </a:r>
            </a:p>
          </p:txBody>
        </p:sp>
        <p:pic>
          <p:nvPicPr>
            <p:cNvPr id="156" name="図 155" descr="背景パターン が含まれている画像&#10;&#10;自動的に生成された説明">
              <a:extLst>
                <a:ext uri="{FF2B5EF4-FFF2-40B4-BE49-F238E27FC236}">
                  <a16:creationId xmlns:a16="http://schemas.microsoft.com/office/drawing/2014/main" id="{99516466-BDFA-954E-A0C6-C275D3224C1B}"/>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7915" y="1578418"/>
              <a:ext cx="324000" cy="362325"/>
            </a:xfrm>
            <a:prstGeom prst="rect">
              <a:avLst/>
            </a:prstGeom>
          </p:spPr>
        </p:pic>
      </p:grpSp>
      <p:sp>
        <p:nvSpPr>
          <p:cNvPr id="192" name="正方形/長方形 92">
            <a:extLst>
              <a:ext uri="{FF2B5EF4-FFF2-40B4-BE49-F238E27FC236}">
                <a16:creationId xmlns:a16="http://schemas.microsoft.com/office/drawing/2014/main" id="{4BD65A7D-736D-A54A-A38D-14C191A60954}"/>
              </a:ext>
            </a:extLst>
          </p:cNvPr>
          <p:cNvSpPr/>
          <p:nvPr/>
        </p:nvSpPr>
        <p:spPr>
          <a:xfrm>
            <a:off x="8232004" y="5895445"/>
            <a:ext cx="1005031" cy="403873"/>
          </a:xfrm>
          <a:prstGeom prst="roundRect">
            <a:avLst>
              <a:gd name="adj" fmla="val 50000"/>
            </a:avLst>
          </a:prstGeom>
          <a:solidFill>
            <a:schemeClr val="bg2">
              <a:lumMod val="7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27000" tIns="34290" rIns="27000" bIns="34290" numCol="1" spcCol="0" rtlCol="0" fromWordArt="0" anchor="ctr" anchorCtr="0" forceAA="0" compatLnSpc="1">
            <a:prstTxWarp prst="textNoShape">
              <a:avLst/>
            </a:prstTxWarp>
            <a:noAutofit/>
          </a:bodyPr>
          <a:lstStyle/>
          <a:p>
            <a:pPr algn="ctr"/>
            <a:r>
              <a:rPr lang="ja-JP" altLang="en-US" sz="1200" b="1">
                <a:solidFill>
                  <a:schemeClr val="bg1"/>
                </a:solidFill>
                <a:latin typeface="Century Gothic" panose="020B0502020202020204" pitchFamily="34" charset="0"/>
                <a:ea typeface="Meiryo UI" panose="020B0604030504040204" pitchFamily="34" charset="-128"/>
              </a:rPr>
              <a:t>外部ツール</a:t>
            </a:r>
          </a:p>
        </p:txBody>
      </p:sp>
      <p:grpSp>
        <p:nvGrpSpPr>
          <p:cNvPr id="193" name="グループ化 192">
            <a:extLst>
              <a:ext uri="{FF2B5EF4-FFF2-40B4-BE49-F238E27FC236}">
                <a16:creationId xmlns:a16="http://schemas.microsoft.com/office/drawing/2014/main" id="{4F950FF7-A6AB-984F-BD6F-97BC68E2E5CF}"/>
              </a:ext>
            </a:extLst>
          </p:cNvPr>
          <p:cNvGrpSpPr/>
          <p:nvPr/>
        </p:nvGrpSpPr>
        <p:grpSpPr>
          <a:xfrm flipH="1">
            <a:off x="8126019" y="4868767"/>
            <a:ext cx="1217000" cy="637022"/>
            <a:chOff x="252954" y="1578418"/>
            <a:chExt cx="1213920" cy="638799"/>
          </a:xfrm>
        </p:grpSpPr>
        <p:sp>
          <p:nvSpPr>
            <p:cNvPr id="194" name="テキスト ボックス 193">
              <a:extLst>
                <a:ext uri="{FF2B5EF4-FFF2-40B4-BE49-F238E27FC236}">
                  <a16:creationId xmlns:a16="http://schemas.microsoft.com/office/drawing/2014/main" id="{12F94C8C-B9A4-664A-BF95-BBC6F4364A21}"/>
                </a:ext>
              </a:extLst>
            </p:cNvPr>
            <p:cNvSpPr txBox="1"/>
            <p:nvPr/>
          </p:nvSpPr>
          <p:spPr>
            <a:xfrm>
              <a:off x="252954" y="1908581"/>
              <a:ext cx="1213920" cy="308636"/>
            </a:xfrm>
            <a:prstGeom prst="rect">
              <a:avLst/>
            </a:prstGeom>
            <a:noFill/>
          </p:spPr>
          <p:txBody>
            <a:bodyPr wrap="none" rtlCol="0">
              <a:spAutoFit/>
            </a:bodyPr>
            <a:lstStyle/>
            <a:p>
              <a:pPr algn="ctr"/>
              <a:r>
                <a:rPr lang="en-US" altLang="ja-JP" sz="1400" dirty="0">
                  <a:latin typeface="Meiryo UI" panose="020B0604030504040204" pitchFamily="34" charset="-128"/>
                  <a:ea typeface="Meiryo UI" panose="020B0604030504040204" pitchFamily="34" charset="-128"/>
                </a:rPr>
                <a:t>B</a:t>
              </a:r>
              <a:r>
                <a:rPr lang="ja-JP" altLang="en-US" sz="1400">
                  <a:latin typeface="Meiryo UI" panose="020B0604030504040204" pitchFamily="34" charset="-128"/>
                  <a:ea typeface="Meiryo UI" panose="020B0604030504040204" pitchFamily="34" charset="-128"/>
                </a:rPr>
                <a:t>先生のコース</a:t>
              </a:r>
            </a:p>
          </p:txBody>
        </p:sp>
        <p:pic>
          <p:nvPicPr>
            <p:cNvPr id="195" name="図 194" descr="背景パターン が含まれている画像&#10;&#10;自動的に生成された説明">
              <a:extLst>
                <a:ext uri="{FF2B5EF4-FFF2-40B4-BE49-F238E27FC236}">
                  <a16:creationId xmlns:a16="http://schemas.microsoft.com/office/drawing/2014/main" id="{5E429256-34A8-004F-A4EA-2D3E94892784}"/>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7915" y="1578418"/>
              <a:ext cx="324000" cy="362325"/>
            </a:xfrm>
            <a:prstGeom prst="rect">
              <a:avLst/>
            </a:prstGeom>
          </p:spPr>
        </p:pic>
      </p:grpSp>
      <p:cxnSp>
        <p:nvCxnSpPr>
          <p:cNvPr id="204" name="直線コネクタ 51">
            <a:extLst>
              <a:ext uri="{FF2B5EF4-FFF2-40B4-BE49-F238E27FC236}">
                <a16:creationId xmlns:a16="http://schemas.microsoft.com/office/drawing/2014/main" id="{5E205862-DFA4-9246-8679-9CD8797D25E0}"/>
              </a:ext>
            </a:extLst>
          </p:cNvPr>
          <p:cNvCxnSpPr>
            <a:cxnSpLocks/>
            <a:stCxn id="152" idx="1"/>
            <a:endCxn id="166" idx="1"/>
          </p:cNvCxnSpPr>
          <p:nvPr/>
        </p:nvCxnSpPr>
        <p:spPr>
          <a:xfrm rot="10800000">
            <a:off x="6803444" y="3764527"/>
            <a:ext cx="1428560" cy="232576"/>
          </a:xfrm>
          <a:prstGeom prst="bentConnector3">
            <a:avLst>
              <a:gd name="adj1" fmla="val 50000"/>
            </a:avLst>
          </a:prstGeom>
          <a:ln w="57150">
            <a:solidFill>
              <a:schemeClr val="tx2"/>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212" name="直線コネクタ 51">
            <a:extLst>
              <a:ext uri="{FF2B5EF4-FFF2-40B4-BE49-F238E27FC236}">
                <a16:creationId xmlns:a16="http://schemas.microsoft.com/office/drawing/2014/main" id="{90A09C50-0016-884A-A364-61AC3B3BAF00}"/>
              </a:ext>
            </a:extLst>
          </p:cNvPr>
          <p:cNvCxnSpPr>
            <a:cxnSpLocks/>
            <a:stCxn id="192" idx="1"/>
            <a:endCxn id="166" idx="1"/>
          </p:cNvCxnSpPr>
          <p:nvPr/>
        </p:nvCxnSpPr>
        <p:spPr>
          <a:xfrm rot="10800000">
            <a:off x="6803444" y="3764528"/>
            <a:ext cx="1428560" cy="2332855"/>
          </a:xfrm>
          <a:prstGeom prst="bentConnector3">
            <a:avLst>
              <a:gd name="adj1" fmla="val 50000"/>
            </a:avLst>
          </a:prstGeom>
          <a:ln w="57150">
            <a:solidFill>
              <a:schemeClr val="tx2"/>
            </a:solidFill>
            <a:headEnd type="stealth"/>
            <a:tailEnd type="none"/>
          </a:ln>
        </p:spPr>
        <p:style>
          <a:lnRef idx="1">
            <a:schemeClr val="accent1"/>
          </a:lnRef>
          <a:fillRef idx="0">
            <a:schemeClr val="accent1"/>
          </a:fillRef>
          <a:effectRef idx="0">
            <a:schemeClr val="accent1"/>
          </a:effectRef>
          <a:fontRef idx="minor">
            <a:schemeClr val="tx1"/>
          </a:fontRef>
        </p:style>
      </p:cxnSp>
      <p:grpSp>
        <p:nvGrpSpPr>
          <p:cNvPr id="221" name="グループ化 220">
            <a:extLst>
              <a:ext uri="{FF2B5EF4-FFF2-40B4-BE49-F238E27FC236}">
                <a16:creationId xmlns:a16="http://schemas.microsoft.com/office/drawing/2014/main" id="{12BC783B-DB14-ED49-907C-FBDA6F56A4AA}"/>
              </a:ext>
            </a:extLst>
          </p:cNvPr>
          <p:cNvGrpSpPr/>
          <p:nvPr/>
        </p:nvGrpSpPr>
        <p:grpSpPr>
          <a:xfrm>
            <a:off x="9801436" y="2538449"/>
            <a:ext cx="1092469" cy="2223651"/>
            <a:chOff x="5869119" y="4161220"/>
            <a:chExt cx="1115921" cy="2271389"/>
          </a:xfrm>
        </p:grpSpPr>
        <p:sp>
          <p:nvSpPr>
            <p:cNvPr id="222" name="正方形/長方形 92">
              <a:extLst>
                <a:ext uri="{FF2B5EF4-FFF2-40B4-BE49-F238E27FC236}">
                  <a16:creationId xmlns:a16="http://schemas.microsoft.com/office/drawing/2014/main" id="{EDBB1426-437A-8C4C-8A3B-1FC2C8271078}"/>
                </a:ext>
              </a:extLst>
            </p:cNvPr>
            <p:cNvSpPr/>
            <p:nvPr/>
          </p:nvSpPr>
          <p:spPr>
            <a:xfrm flipH="1">
              <a:off x="5869119" y="4161220"/>
              <a:ext cx="892963" cy="365188"/>
            </a:xfrm>
            <a:prstGeom prst="roundRect">
              <a:avLst>
                <a:gd name="adj" fmla="val 50000"/>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a:r>
                <a:rPr lang="en-US" altLang="ja-JP" sz="1100" b="1" dirty="0">
                  <a:solidFill>
                    <a:schemeClr val="bg1"/>
                  </a:solidFill>
                  <a:latin typeface="Meiryo UI" panose="020B0604030504040204" pitchFamily="34" charset="-128"/>
                  <a:ea typeface="Meiryo UI" panose="020B0604030504040204" pitchFamily="34" charset="-128"/>
                </a:rPr>
                <a:t>Book</a:t>
              </a:r>
              <a:endParaRPr lang="ja-JP" altLang="en-US" sz="1100" b="1">
                <a:solidFill>
                  <a:schemeClr val="bg1"/>
                </a:solidFill>
                <a:latin typeface="Meiryo UI" panose="020B0604030504040204" pitchFamily="34" charset="-128"/>
                <a:ea typeface="Meiryo UI" panose="020B0604030504040204" pitchFamily="34" charset="-128"/>
              </a:endParaRPr>
            </a:p>
          </p:txBody>
        </p:sp>
        <p:cxnSp>
          <p:nvCxnSpPr>
            <p:cNvPr id="223" name="直線コネクタ 51">
              <a:extLst>
                <a:ext uri="{FF2B5EF4-FFF2-40B4-BE49-F238E27FC236}">
                  <a16:creationId xmlns:a16="http://schemas.microsoft.com/office/drawing/2014/main" id="{827C89C5-2E1D-324E-A5FE-A88064CE5DD7}"/>
                </a:ext>
              </a:extLst>
            </p:cNvPr>
            <p:cNvCxnSpPr>
              <a:cxnSpLocks/>
              <a:stCxn id="222" idx="2"/>
              <a:endCxn id="224" idx="1"/>
            </p:cNvCxnSpPr>
            <p:nvPr/>
          </p:nvCxnSpPr>
          <p:spPr>
            <a:xfrm rot="16200000" flipH="1">
              <a:off x="6272061" y="4569946"/>
              <a:ext cx="257833"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4" name="正方形/長方形 91">
              <a:extLst>
                <a:ext uri="{FF2B5EF4-FFF2-40B4-BE49-F238E27FC236}">
                  <a16:creationId xmlns:a16="http://schemas.microsoft.com/office/drawing/2014/main" id="{257C5EB5-F2C7-8540-B2A1-FD639CCF47A1}"/>
                </a:ext>
              </a:extLst>
            </p:cNvPr>
            <p:cNvSpPr>
              <a:spLocks/>
            </p:cNvSpPr>
            <p:nvPr/>
          </p:nvSpPr>
          <p:spPr>
            <a:xfrm>
              <a:off x="6486355" y="4662511"/>
              <a:ext cx="498685"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sp>
          <p:nvSpPr>
            <p:cNvPr id="225" name="正方形/長方形 91">
              <a:extLst>
                <a:ext uri="{FF2B5EF4-FFF2-40B4-BE49-F238E27FC236}">
                  <a16:creationId xmlns:a16="http://schemas.microsoft.com/office/drawing/2014/main" id="{F8AAFE8E-84B3-6A42-ACB4-D3C0162DF375}"/>
                </a:ext>
              </a:extLst>
            </p:cNvPr>
            <p:cNvSpPr>
              <a:spLocks/>
            </p:cNvSpPr>
            <p:nvPr/>
          </p:nvSpPr>
          <p:spPr>
            <a:xfrm>
              <a:off x="6486356" y="5044170"/>
              <a:ext cx="498684"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sp>
          <p:nvSpPr>
            <p:cNvPr id="226" name="正方形/長方形 91">
              <a:extLst>
                <a:ext uri="{FF2B5EF4-FFF2-40B4-BE49-F238E27FC236}">
                  <a16:creationId xmlns:a16="http://schemas.microsoft.com/office/drawing/2014/main" id="{8498AB83-B5BB-414B-A0B2-68413B87BEEF}"/>
                </a:ext>
              </a:extLst>
            </p:cNvPr>
            <p:cNvSpPr>
              <a:spLocks/>
            </p:cNvSpPr>
            <p:nvPr/>
          </p:nvSpPr>
          <p:spPr>
            <a:xfrm>
              <a:off x="6486356" y="5425830"/>
              <a:ext cx="498684"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sp>
          <p:nvSpPr>
            <p:cNvPr id="227" name="正方形/長方形 91">
              <a:extLst>
                <a:ext uri="{FF2B5EF4-FFF2-40B4-BE49-F238E27FC236}">
                  <a16:creationId xmlns:a16="http://schemas.microsoft.com/office/drawing/2014/main" id="{A3EEDA2D-02B0-7344-B169-0108971B1AF2}"/>
                </a:ext>
              </a:extLst>
            </p:cNvPr>
            <p:cNvSpPr>
              <a:spLocks/>
            </p:cNvSpPr>
            <p:nvPr/>
          </p:nvSpPr>
          <p:spPr>
            <a:xfrm>
              <a:off x="6486356" y="5807489"/>
              <a:ext cx="498684" cy="243459"/>
            </a:xfrm>
            <a:prstGeom prst="rect">
              <a:avLst/>
            </a:prstGeom>
            <a:solidFill>
              <a:schemeClr val="bg1">
                <a:lumMod val="6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sp>
          <p:nvSpPr>
            <p:cNvPr id="228" name="正方形/長方形 91">
              <a:extLst>
                <a:ext uri="{FF2B5EF4-FFF2-40B4-BE49-F238E27FC236}">
                  <a16:creationId xmlns:a16="http://schemas.microsoft.com/office/drawing/2014/main" id="{116E0419-4532-6548-A7E4-BEA20AFE5A91}"/>
                </a:ext>
              </a:extLst>
            </p:cNvPr>
            <p:cNvSpPr>
              <a:spLocks/>
            </p:cNvSpPr>
            <p:nvPr/>
          </p:nvSpPr>
          <p:spPr>
            <a:xfrm>
              <a:off x="6486356" y="6189150"/>
              <a:ext cx="498684" cy="243459"/>
            </a:xfrm>
            <a:prstGeom prst="rect">
              <a:avLst/>
            </a:prstGeom>
            <a:solidFill>
              <a:schemeClr val="bg1">
                <a:lumMod val="6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cxnSp>
          <p:nvCxnSpPr>
            <p:cNvPr id="229" name="直線コネクタ 51">
              <a:extLst>
                <a:ext uri="{FF2B5EF4-FFF2-40B4-BE49-F238E27FC236}">
                  <a16:creationId xmlns:a16="http://schemas.microsoft.com/office/drawing/2014/main" id="{77EB4A5E-D9E6-D543-BC48-7CA60BA84F8D}"/>
                </a:ext>
              </a:extLst>
            </p:cNvPr>
            <p:cNvCxnSpPr>
              <a:cxnSpLocks/>
              <a:stCxn id="222" idx="2"/>
              <a:endCxn id="225" idx="1"/>
            </p:cNvCxnSpPr>
            <p:nvPr/>
          </p:nvCxnSpPr>
          <p:spPr>
            <a:xfrm rot="16200000" flipH="1">
              <a:off x="6081232" y="4760776"/>
              <a:ext cx="639492"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0" name="直線コネクタ 51">
              <a:extLst>
                <a:ext uri="{FF2B5EF4-FFF2-40B4-BE49-F238E27FC236}">
                  <a16:creationId xmlns:a16="http://schemas.microsoft.com/office/drawing/2014/main" id="{099F9DD9-464C-5045-9DD2-F4702393995C}"/>
                </a:ext>
              </a:extLst>
            </p:cNvPr>
            <p:cNvCxnSpPr>
              <a:cxnSpLocks/>
              <a:stCxn id="222" idx="2"/>
              <a:endCxn id="226" idx="1"/>
            </p:cNvCxnSpPr>
            <p:nvPr/>
          </p:nvCxnSpPr>
          <p:spPr>
            <a:xfrm rot="16200000" flipH="1">
              <a:off x="5890402" y="4951605"/>
              <a:ext cx="1021151"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1" name="直線コネクタ 51">
              <a:extLst>
                <a:ext uri="{FF2B5EF4-FFF2-40B4-BE49-F238E27FC236}">
                  <a16:creationId xmlns:a16="http://schemas.microsoft.com/office/drawing/2014/main" id="{D9F1A4BB-DB4C-714A-9DFC-A83BFD16ED07}"/>
                </a:ext>
              </a:extLst>
            </p:cNvPr>
            <p:cNvCxnSpPr>
              <a:cxnSpLocks/>
              <a:stCxn id="222" idx="2"/>
              <a:endCxn id="227" idx="1"/>
            </p:cNvCxnSpPr>
            <p:nvPr/>
          </p:nvCxnSpPr>
          <p:spPr>
            <a:xfrm rot="16200000" flipH="1">
              <a:off x="5699572" y="5142435"/>
              <a:ext cx="1402811"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2" name="直線コネクタ 51">
              <a:extLst>
                <a:ext uri="{FF2B5EF4-FFF2-40B4-BE49-F238E27FC236}">
                  <a16:creationId xmlns:a16="http://schemas.microsoft.com/office/drawing/2014/main" id="{B8FB38AF-41DC-3748-8C8D-0D197127C1C6}"/>
                </a:ext>
              </a:extLst>
            </p:cNvPr>
            <p:cNvCxnSpPr>
              <a:cxnSpLocks/>
              <a:stCxn id="222" idx="2"/>
              <a:endCxn id="228" idx="1"/>
            </p:cNvCxnSpPr>
            <p:nvPr/>
          </p:nvCxnSpPr>
          <p:spPr>
            <a:xfrm rot="16200000" flipH="1">
              <a:off x="5508742" y="5333265"/>
              <a:ext cx="1784472"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55" name="グループ化 254">
            <a:extLst>
              <a:ext uri="{FF2B5EF4-FFF2-40B4-BE49-F238E27FC236}">
                <a16:creationId xmlns:a16="http://schemas.microsoft.com/office/drawing/2014/main" id="{74C84FA7-7CF8-9046-916A-9FBE29F60869}"/>
              </a:ext>
            </a:extLst>
          </p:cNvPr>
          <p:cNvGrpSpPr/>
          <p:nvPr/>
        </p:nvGrpSpPr>
        <p:grpSpPr>
          <a:xfrm>
            <a:off x="9834513" y="5094723"/>
            <a:ext cx="1092469" cy="1476374"/>
            <a:chOff x="5869119" y="4161220"/>
            <a:chExt cx="1115921" cy="1508069"/>
          </a:xfrm>
        </p:grpSpPr>
        <p:sp>
          <p:nvSpPr>
            <p:cNvPr id="256" name="正方形/長方形 92">
              <a:extLst>
                <a:ext uri="{FF2B5EF4-FFF2-40B4-BE49-F238E27FC236}">
                  <a16:creationId xmlns:a16="http://schemas.microsoft.com/office/drawing/2014/main" id="{1301D784-F0BC-7A4C-B65D-1C670DB7E12D}"/>
                </a:ext>
              </a:extLst>
            </p:cNvPr>
            <p:cNvSpPr/>
            <p:nvPr/>
          </p:nvSpPr>
          <p:spPr>
            <a:xfrm flipH="1">
              <a:off x="5869119" y="4161220"/>
              <a:ext cx="892963" cy="365188"/>
            </a:xfrm>
            <a:prstGeom prst="roundRect">
              <a:avLst>
                <a:gd name="adj" fmla="val 50000"/>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a:r>
                <a:rPr lang="en-US" altLang="ja-JP" sz="1100" b="1" dirty="0">
                  <a:solidFill>
                    <a:schemeClr val="bg1"/>
                  </a:solidFill>
                  <a:latin typeface="Meiryo UI" panose="020B0604030504040204" pitchFamily="34" charset="-128"/>
                  <a:ea typeface="Meiryo UI" panose="020B0604030504040204" pitchFamily="34" charset="-128"/>
                </a:rPr>
                <a:t>Book</a:t>
              </a:r>
              <a:endParaRPr lang="ja-JP" altLang="en-US" sz="1100" b="1">
                <a:solidFill>
                  <a:schemeClr val="bg1"/>
                </a:solidFill>
                <a:latin typeface="Meiryo UI" panose="020B0604030504040204" pitchFamily="34" charset="-128"/>
                <a:ea typeface="Meiryo UI" panose="020B0604030504040204" pitchFamily="34" charset="-128"/>
              </a:endParaRPr>
            </a:p>
          </p:txBody>
        </p:sp>
        <p:cxnSp>
          <p:nvCxnSpPr>
            <p:cNvPr id="257" name="直線コネクタ 51">
              <a:extLst>
                <a:ext uri="{FF2B5EF4-FFF2-40B4-BE49-F238E27FC236}">
                  <a16:creationId xmlns:a16="http://schemas.microsoft.com/office/drawing/2014/main" id="{823960BD-D37A-BE4A-9378-A352894B1617}"/>
                </a:ext>
              </a:extLst>
            </p:cNvPr>
            <p:cNvCxnSpPr>
              <a:cxnSpLocks/>
              <a:stCxn id="256" idx="2"/>
              <a:endCxn id="258" idx="1"/>
            </p:cNvCxnSpPr>
            <p:nvPr/>
          </p:nvCxnSpPr>
          <p:spPr>
            <a:xfrm rot="16200000" flipH="1">
              <a:off x="6272061" y="4569946"/>
              <a:ext cx="257833"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8" name="正方形/長方形 91">
              <a:extLst>
                <a:ext uri="{FF2B5EF4-FFF2-40B4-BE49-F238E27FC236}">
                  <a16:creationId xmlns:a16="http://schemas.microsoft.com/office/drawing/2014/main" id="{DC1E9BB4-20A8-2343-B374-8E67CD2E3452}"/>
                </a:ext>
              </a:extLst>
            </p:cNvPr>
            <p:cNvSpPr>
              <a:spLocks/>
            </p:cNvSpPr>
            <p:nvPr/>
          </p:nvSpPr>
          <p:spPr>
            <a:xfrm>
              <a:off x="6486355" y="4662511"/>
              <a:ext cx="498685"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sp>
          <p:nvSpPr>
            <p:cNvPr id="260" name="正方形/長方形 91">
              <a:extLst>
                <a:ext uri="{FF2B5EF4-FFF2-40B4-BE49-F238E27FC236}">
                  <a16:creationId xmlns:a16="http://schemas.microsoft.com/office/drawing/2014/main" id="{BB4EACE4-A0F7-DB40-A3FE-7283525A6324}"/>
                </a:ext>
              </a:extLst>
            </p:cNvPr>
            <p:cNvSpPr>
              <a:spLocks/>
            </p:cNvSpPr>
            <p:nvPr/>
          </p:nvSpPr>
          <p:spPr>
            <a:xfrm>
              <a:off x="6486356" y="5425830"/>
              <a:ext cx="498684"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cxnSp>
          <p:nvCxnSpPr>
            <p:cNvPr id="264" name="直線コネクタ 51">
              <a:extLst>
                <a:ext uri="{FF2B5EF4-FFF2-40B4-BE49-F238E27FC236}">
                  <a16:creationId xmlns:a16="http://schemas.microsoft.com/office/drawing/2014/main" id="{FEB4F6F2-CE37-FF45-ABD5-35014E604989}"/>
                </a:ext>
              </a:extLst>
            </p:cNvPr>
            <p:cNvCxnSpPr>
              <a:cxnSpLocks/>
              <a:stCxn id="256" idx="2"/>
              <a:endCxn id="260" idx="1"/>
            </p:cNvCxnSpPr>
            <p:nvPr/>
          </p:nvCxnSpPr>
          <p:spPr>
            <a:xfrm rot="16200000" flipH="1">
              <a:off x="5890402" y="4951605"/>
              <a:ext cx="1021151"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正方形/長方形 91">
              <a:extLst>
                <a:ext uri="{FF2B5EF4-FFF2-40B4-BE49-F238E27FC236}">
                  <a16:creationId xmlns:a16="http://schemas.microsoft.com/office/drawing/2014/main" id="{740C13E9-8419-C546-A6AA-F2778919B0B9}"/>
                </a:ext>
              </a:extLst>
            </p:cNvPr>
            <p:cNvSpPr>
              <a:spLocks/>
            </p:cNvSpPr>
            <p:nvPr/>
          </p:nvSpPr>
          <p:spPr>
            <a:xfrm>
              <a:off x="6473026" y="5044946"/>
              <a:ext cx="498684"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cxnSp>
          <p:nvCxnSpPr>
            <p:cNvPr id="71" name="直線コネクタ 51">
              <a:extLst>
                <a:ext uri="{FF2B5EF4-FFF2-40B4-BE49-F238E27FC236}">
                  <a16:creationId xmlns:a16="http://schemas.microsoft.com/office/drawing/2014/main" id="{506792C0-CC93-7145-A455-EDE31488EA86}"/>
                </a:ext>
              </a:extLst>
            </p:cNvPr>
            <p:cNvCxnSpPr>
              <a:cxnSpLocks/>
              <a:stCxn id="256" idx="2"/>
              <a:endCxn id="70" idx="1"/>
            </p:cNvCxnSpPr>
            <p:nvPr/>
          </p:nvCxnSpPr>
          <p:spPr>
            <a:xfrm rot="16200000" flipH="1">
              <a:off x="6074179" y="4767828"/>
              <a:ext cx="640267" cy="157425"/>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80" name="テキスト ボックス 279">
            <a:extLst>
              <a:ext uri="{FF2B5EF4-FFF2-40B4-BE49-F238E27FC236}">
                <a16:creationId xmlns:a16="http://schemas.microsoft.com/office/drawing/2014/main" id="{0F828840-4CB7-504E-90C1-47847554C7D5}"/>
              </a:ext>
            </a:extLst>
          </p:cNvPr>
          <p:cNvSpPr txBox="1"/>
          <p:nvPr/>
        </p:nvSpPr>
        <p:spPr>
          <a:xfrm flipH="1">
            <a:off x="11252640" y="4291414"/>
            <a:ext cx="939360" cy="169277"/>
          </a:xfrm>
          <a:prstGeom prst="rect">
            <a:avLst/>
          </a:prstGeom>
          <a:solidFill>
            <a:schemeClr val="bg1"/>
          </a:solidFill>
          <a:ln>
            <a:noFill/>
          </a:ln>
        </p:spPr>
        <p:txBody>
          <a:bodyPr wrap="none" lIns="0" tIns="0" rIns="0" bIns="0" rtlCol="0">
            <a:spAutoFit/>
          </a:bodyPr>
          <a:lstStyle/>
          <a:p>
            <a:pPr algn="ctr"/>
            <a:r>
              <a:rPr lang="en-US" altLang="ja-JP" sz="1100" b="1" dirty="0">
                <a:latin typeface="Meiryo UI" panose="020B0604030504040204" pitchFamily="34" charset="-128"/>
                <a:ea typeface="Meiryo UI" panose="020B0604030504040204" pitchFamily="34" charset="-128"/>
              </a:rPr>
              <a:t>A</a:t>
            </a:r>
            <a:r>
              <a:rPr lang="ja-JP" altLang="en-US" sz="1100" b="1">
                <a:latin typeface="Meiryo UI" panose="020B0604030504040204" pitchFamily="34" charset="-128"/>
                <a:ea typeface="Meiryo UI" panose="020B0604030504040204" pitchFamily="34" charset="-128"/>
              </a:rPr>
              <a:t>先生の受講生</a:t>
            </a:r>
          </a:p>
        </p:txBody>
      </p:sp>
      <p:grpSp>
        <p:nvGrpSpPr>
          <p:cNvPr id="74" name="グループ化 73">
            <a:extLst>
              <a:ext uri="{FF2B5EF4-FFF2-40B4-BE49-F238E27FC236}">
                <a16:creationId xmlns:a16="http://schemas.microsoft.com/office/drawing/2014/main" id="{B9433FFE-62C2-2846-93C9-50C0B7291340}"/>
              </a:ext>
            </a:extLst>
          </p:cNvPr>
          <p:cNvGrpSpPr/>
          <p:nvPr/>
        </p:nvGrpSpPr>
        <p:grpSpPr>
          <a:xfrm>
            <a:off x="8449022" y="1993290"/>
            <a:ext cx="570990" cy="801843"/>
            <a:chOff x="10736928" y="3922387"/>
            <a:chExt cx="570990" cy="801843"/>
          </a:xfrm>
        </p:grpSpPr>
        <p:pic>
          <p:nvPicPr>
            <p:cNvPr id="75" name="グラフィックス 74" descr="サーバー">
              <a:extLst>
                <a:ext uri="{FF2B5EF4-FFF2-40B4-BE49-F238E27FC236}">
                  <a16:creationId xmlns:a16="http://schemas.microsoft.com/office/drawing/2014/main" id="{A4EC398F-8DB1-9048-AE33-379CDC2B048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751450" y="4182284"/>
              <a:ext cx="541946" cy="541946"/>
            </a:xfrm>
            <a:prstGeom prst="rect">
              <a:avLst/>
            </a:prstGeom>
          </p:spPr>
        </p:pic>
        <p:sp>
          <p:nvSpPr>
            <p:cNvPr id="76" name="テキスト ボックス 75">
              <a:extLst>
                <a:ext uri="{FF2B5EF4-FFF2-40B4-BE49-F238E27FC236}">
                  <a16:creationId xmlns:a16="http://schemas.microsoft.com/office/drawing/2014/main" id="{F111ECA0-A833-794C-B9CD-EA4EA03CEAA0}"/>
                </a:ext>
              </a:extLst>
            </p:cNvPr>
            <p:cNvSpPr txBox="1"/>
            <p:nvPr/>
          </p:nvSpPr>
          <p:spPr>
            <a:xfrm>
              <a:off x="10736928" y="3922387"/>
              <a:ext cx="570990" cy="338554"/>
            </a:xfrm>
            <a:prstGeom prst="rect">
              <a:avLst/>
            </a:prstGeom>
            <a:noFill/>
          </p:spPr>
          <p:txBody>
            <a:bodyPr wrap="none" rtlCol="0">
              <a:spAutoFit/>
            </a:bodyPr>
            <a:lstStyle/>
            <a:p>
              <a:pPr algn="ctr"/>
              <a:r>
                <a:rPr lang="en-US" altLang="ja-JP" sz="1600" b="1" dirty="0">
                  <a:latin typeface="Century Gothic" panose="020B0502020202020204" pitchFamily="34" charset="0"/>
                </a:rPr>
                <a:t>LMS</a:t>
              </a:r>
              <a:endParaRPr lang="ja-JP" altLang="en-US" sz="1600" b="1">
                <a:latin typeface="Century Gothic" panose="020B0502020202020204" pitchFamily="34" charset="0"/>
              </a:endParaRPr>
            </a:p>
          </p:txBody>
        </p:sp>
      </p:grpSp>
    </p:spTree>
    <p:extLst>
      <p:ext uri="{BB962C8B-B14F-4D97-AF65-F5344CB8AC3E}">
        <p14:creationId xmlns:p14="http://schemas.microsoft.com/office/powerpoint/2010/main" val="2831273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角丸四角形 252">
            <a:extLst>
              <a:ext uri="{FF2B5EF4-FFF2-40B4-BE49-F238E27FC236}">
                <a16:creationId xmlns:a16="http://schemas.microsoft.com/office/drawing/2014/main" id="{E7A4C633-58CC-564B-A3C4-315E715E1A4D}"/>
              </a:ext>
            </a:extLst>
          </p:cNvPr>
          <p:cNvSpPr/>
          <p:nvPr/>
        </p:nvSpPr>
        <p:spPr>
          <a:xfrm>
            <a:off x="5758773" y="2508477"/>
            <a:ext cx="3566183" cy="3954316"/>
          </a:xfrm>
          <a:prstGeom prst="roundRect">
            <a:avLst>
              <a:gd name="adj" fmla="val 3909"/>
            </a:avLst>
          </a:prstGeom>
          <a:solidFill>
            <a:schemeClr val="accent1">
              <a:lumMod val="20000"/>
              <a:lumOff val="80000"/>
            </a:schemeClr>
          </a:solidFill>
          <a:ln w="28575"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74295" bIns="37148" numCol="1" spcCol="0" rtlCol="0" fromWordArt="0" anchor="t" anchorCtr="0" forceAA="0" compatLnSpc="1">
            <a:prstTxWarp prst="textNoShape">
              <a:avLst/>
            </a:prstTxWarp>
            <a:noAutofit/>
          </a:bodyPr>
          <a:lstStyle/>
          <a:p>
            <a:pPr algn="ctr"/>
            <a:r>
              <a:rPr lang="en-US" altLang="ja-JP" sz="1600" b="1" dirty="0">
                <a:solidFill>
                  <a:schemeClr val="accent1"/>
                </a:solidFill>
                <a:latin typeface="Meiryo UI" panose="020B0604030504040204" pitchFamily="34" charset="-128"/>
                <a:ea typeface="Meiryo UI" panose="020B0604030504040204" pitchFamily="34" charset="-128"/>
                <a:cs typeface="Al Nile" pitchFamily="2" charset="-78"/>
              </a:rPr>
              <a:t>CHiBi-CHiLO</a:t>
            </a:r>
            <a:endParaRPr lang="en-US" altLang="ja-JP" sz="2800" b="1" dirty="0">
              <a:solidFill>
                <a:schemeClr val="accent1"/>
              </a:solidFill>
              <a:latin typeface="Meiryo UI" panose="020B0604030504040204" pitchFamily="34" charset="-128"/>
              <a:ea typeface="Meiryo UI" panose="020B0604030504040204" pitchFamily="34" charset="-128"/>
              <a:cs typeface="Al Nile" pitchFamily="2" charset="-78"/>
            </a:endParaRPr>
          </a:p>
        </p:txBody>
      </p:sp>
      <p:pic>
        <p:nvPicPr>
          <p:cNvPr id="55" name="グラフィックス 54" descr="山形の矢印">
            <a:extLst>
              <a:ext uri="{FF2B5EF4-FFF2-40B4-BE49-F238E27FC236}">
                <a16:creationId xmlns:a16="http://schemas.microsoft.com/office/drawing/2014/main" id="{D7FE363B-8EA3-1C4C-8C65-8D8B9259DC54}"/>
              </a:ext>
            </a:extLst>
          </p:cNvPr>
          <p:cNvPicPr>
            <a:picLocks/>
          </p:cNvPicPr>
          <p:nvPr/>
        </p:nvPicPr>
        <p:blipFill>
          <a:blip r:embed="rId3">
            <a:extLst>
              <a:ext uri="{96DAC541-7B7A-43D3-8B79-37D633B846F1}">
                <asvg:svgBlip xmlns:asvg="http://schemas.microsoft.com/office/drawing/2016/SVG/main" r:embed="rId4"/>
              </a:ext>
            </a:extLst>
          </a:blip>
          <a:stretch>
            <a:fillRect/>
          </a:stretch>
        </p:blipFill>
        <p:spPr>
          <a:xfrm>
            <a:off x="7296111" y="4012107"/>
            <a:ext cx="380250" cy="546261"/>
          </a:xfrm>
          <a:prstGeom prst="rect">
            <a:avLst/>
          </a:prstGeom>
        </p:spPr>
      </p:pic>
      <p:sp>
        <p:nvSpPr>
          <p:cNvPr id="12" name="コンテンツ プレースホルダー 11">
            <a:extLst>
              <a:ext uri="{FF2B5EF4-FFF2-40B4-BE49-F238E27FC236}">
                <a16:creationId xmlns:a16="http://schemas.microsoft.com/office/drawing/2014/main" id="{1D346C10-9B46-0648-87C5-0AD8632CE779}"/>
              </a:ext>
            </a:extLst>
          </p:cNvPr>
          <p:cNvSpPr>
            <a:spLocks noGrp="1"/>
          </p:cNvSpPr>
          <p:nvPr>
            <p:ph sz="half" idx="1"/>
          </p:nvPr>
        </p:nvSpPr>
        <p:spPr>
          <a:xfrm>
            <a:off x="123462" y="2383744"/>
            <a:ext cx="5107444" cy="4218269"/>
          </a:xfrm>
        </p:spPr>
        <p:txBody>
          <a:bodyPr>
            <a:normAutofit/>
          </a:bodyPr>
          <a:lstStyle/>
          <a:p>
            <a:r>
              <a:rPr lang="en-US" altLang="ja-JP" dirty="0" err="1"/>
              <a:t>OERの</a:t>
            </a:r>
            <a:r>
              <a:rPr lang="ja-JP" altLang="en-US"/>
              <a:t>再利用</a:t>
            </a:r>
            <a:endParaRPr lang="en-US" dirty="0"/>
          </a:p>
          <a:p>
            <a:pPr lvl="2"/>
            <a:r>
              <a:rPr lang="en-US" dirty="0" err="1"/>
              <a:t>ビデオの差し替え，更新が楽になる</a:t>
            </a:r>
            <a:endParaRPr lang="en-US" dirty="0"/>
          </a:p>
          <a:p>
            <a:pPr lvl="2"/>
            <a:r>
              <a:rPr lang="en-US" dirty="0" err="1"/>
              <a:t>ビデオ教材のライフタイムが伸びる</a:t>
            </a:r>
            <a:endParaRPr lang="en-US" dirty="0"/>
          </a:p>
          <a:p>
            <a:pPr lvl="2"/>
            <a:r>
              <a:rPr lang="en-US" dirty="0" err="1"/>
              <a:t>ビデオ教材を複数の目的LMSで利用可能</a:t>
            </a:r>
            <a:endParaRPr lang="en-US" dirty="0"/>
          </a:p>
          <a:p>
            <a:pPr marL="9525" indent="0" algn="ctr">
              <a:buNone/>
            </a:pPr>
            <a:r>
              <a:rPr lang="en-US" dirty="0"/>
              <a:t>↓</a:t>
            </a:r>
          </a:p>
          <a:p>
            <a:pPr marL="9525" indent="0" algn="ctr">
              <a:buNone/>
            </a:pPr>
            <a:r>
              <a:rPr lang="ja-JP" altLang="en-US"/>
              <a:t>多くの</a:t>
            </a:r>
            <a:r>
              <a:rPr lang="en-US" altLang="ja-JP" dirty="0"/>
              <a:t>OER</a:t>
            </a:r>
            <a:r>
              <a:rPr lang="ja-JP" altLang="en-US"/>
              <a:t>の収集</a:t>
            </a:r>
            <a:endParaRPr lang="en-US" dirty="0"/>
          </a:p>
          <a:p>
            <a:pPr marL="9525" indent="0" algn="ctr">
              <a:buNone/>
            </a:pPr>
            <a:r>
              <a:rPr lang="en-US" altLang="ja-JP" dirty="0"/>
              <a:t>OER</a:t>
            </a:r>
            <a:r>
              <a:rPr lang="ja-JP" altLang="en-US"/>
              <a:t>のグラフ構造の構築</a:t>
            </a:r>
            <a:endParaRPr lang="en-US" altLang="ja-JP" dirty="0"/>
          </a:p>
          <a:p>
            <a:endParaRPr lang="en-US" dirty="0"/>
          </a:p>
        </p:txBody>
      </p:sp>
      <p:sp>
        <p:nvSpPr>
          <p:cNvPr id="6" name="タイトル 5">
            <a:extLst>
              <a:ext uri="{FF2B5EF4-FFF2-40B4-BE49-F238E27FC236}">
                <a16:creationId xmlns:a16="http://schemas.microsoft.com/office/drawing/2014/main" id="{F3BA0836-E2FA-5A4C-AA1F-F95A99360395}"/>
              </a:ext>
            </a:extLst>
          </p:cNvPr>
          <p:cNvSpPr>
            <a:spLocks noGrp="1"/>
          </p:cNvSpPr>
          <p:nvPr>
            <p:ph type="title"/>
          </p:nvPr>
        </p:nvSpPr>
        <p:spPr>
          <a:xfrm>
            <a:off x="123462" y="119153"/>
            <a:ext cx="11945077" cy="1626520"/>
          </a:xfrm>
        </p:spPr>
        <p:txBody>
          <a:bodyPr>
            <a:normAutofit/>
          </a:bodyPr>
          <a:lstStyle/>
          <a:p>
            <a:r>
              <a:rPr lang="ja-JP" altLang="en-US" dirty="0"/>
              <a:t>教材提供者に対する付加価値</a:t>
            </a:r>
          </a:p>
        </p:txBody>
      </p:sp>
      <p:grpSp>
        <p:nvGrpSpPr>
          <p:cNvPr id="28" name="グループ化 27">
            <a:extLst>
              <a:ext uri="{FF2B5EF4-FFF2-40B4-BE49-F238E27FC236}">
                <a16:creationId xmlns:a16="http://schemas.microsoft.com/office/drawing/2014/main" id="{9BBB5A25-FF24-FE4F-97A3-0750DE9BCF87}"/>
              </a:ext>
            </a:extLst>
          </p:cNvPr>
          <p:cNvGrpSpPr/>
          <p:nvPr/>
        </p:nvGrpSpPr>
        <p:grpSpPr>
          <a:xfrm>
            <a:off x="7711496" y="3099143"/>
            <a:ext cx="1398140" cy="3145267"/>
            <a:chOff x="5309557" y="2941488"/>
            <a:chExt cx="1398140" cy="3145267"/>
          </a:xfrm>
        </p:grpSpPr>
        <p:sp>
          <p:nvSpPr>
            <p:cNvPr id="34" name="コンテンツ プレースホルダー 2">
              <a:extLst>
                <a:ext uri="{FF2B5EF4-FFF2-40B4-BE49-F238E27FC236}">
                  <a16:creationId xmlns:a16="http://schemas.microsoft.com/office/drawing/2014/main" id="{E783FF41-C091-B545-89F8-7568B13DEA5B}"/>
                </a:ext>
              </a:extLst>
            </p:cNvPr>
            <p:cNvSpPr txBox="1">
              <a:spLocks/>
            </p:cNvSpPr>
            <p:nvPr/>
          </p:nvSpPr>
          <p:spPr>
            <a:xfrm>
              <a:off x="5385219" y="2941488"/>
              <a:ext cx="1246816" cy="317459"/>
            </a:xfrm>
            <a:prstGeom prst="rect">
              <a:avLst/>
            </a:prstGeom>
            <a:solidFill>
              <a:schemeClr val="tx1"/>
            </a:solidFill>
            <a:ln>
              <a:noFill/>
            </a:ln>
          </p:spPr>
          <p:style>
            <a:lnRef idx="3">
              <a:schemeClr val="lt1"/>
            </a:lnRef>
            <a:fillRef idx="1">
              <a:schemeClr val="accent1"/>
            </a:fillRef>
            <a:effectRef idx="1">
              <a:schemeClr val="accent1"/>
            </a:effectRef>
            <a:fontRef idx="minor">
              <a:schemeClr val="lt1"/>
            </a:fontRef>
          </p:style>
          <p:txBody>
            <a:bodyPr wrap="none" lIns="34290" rIns="34290" anchor="ctr">
              <a:spAutoFit/>
            </a:bodyPr>
            <a:lstStyle>
              <a:defPPr>
                <a:defRPr>
                  <a:solidFill>
                    <a:schemeClr val="tx1"/>
                  </a:solidFill>
                  <a:latin typeface="+mn-lt"/>
                  <a:ea typeface="+mn-ea"/>
                  <a:cs typeface="+mn-cs"/>
                </a:defRPr>
              </a:defPPr>
              <a:lvl1pPr marL="457200" indent="-274320" algn="l" eaLnBrk="1" hangingPunct="1">
                <a:spcAft>
                  <a:spcPts val="600"/>
                </a:spcAft>
                <a:buClr>
                  <a:srgbClr val="71B32B"/>
                </a:buClr>
                <a:buSzPct val="62000"/>
                <a:buFont typeface="ヒラギノ角ゴ ProN W3"/>
                <a:buChar char="◆"/>
                <a:defRPr kumimoji="1" sz="2800" b="0" i="0" baseline="0">
                  <a:solidFill>
                    <a:schemeClr val="tx1"/>
                  </a:solidFill>
                  <a:latin typeface="Century Gothic" charset="0"/>
                  <a:ea typeface="Hiragino Sans W3" charset="-128"/>
                  <a:cs typeface="Hiragino Sans W3" charset="-128"/>
                </a:defRPr>
              </a:lvl1pPr>
              <a:lvl2pPr marL="758952" indent="-228600" algn="l" eaLnBrk="1" hangingPunct="1">
                <a:spcAft>
                  <a:spcPts val="600"/>
                </a:spcAft>
                <a:buClr>
                  <a:srgbClr val="71B32B"/>
                </a:buClr>
                <a:buSzPct val="113000"/>
                <a:buFont typeface="Courier"/>
                <a:buChar char="‣"/>
                <a:defRPr kumimoji="1" sz="2200" b="0" i="0" baseline="0">
                  <a:solidFill>
                    <a:schemeClr val="tx1"/>
                  </a:solidFill>
                  <a:latin typeface="Century Gothic" charset="0"/>
                  <a:ea typeface="Hiragino Sans W3" charset="-128"/>
                  <a:cs typeface="Hiragino Sans W3" charset="-128"/>
                </a:defRPr>
              </a:lvl2pPr>
              <a:lvl3pPr marL="1033272" indent="-228600" algn="l" eaLnBrk="1" hangingPunct="1">
                <a:spcAft>
                  <a:spcPts val="600"/>
                </a:spcAft>
                <a:buClr>
                  <a:srgbClr val="71B32B"/>
                </a:buClr>
                <a:buFont typeface="Wingdings 2" charset="2"/>
                <a:buChar char="▪"/>
                <a:defRPr kumimoji="1" sz="2000" b="0" i="0" baseline="0">
                  <a:solidFill>
                    <a:schemeClr val="tx1"/>
                  </a:solidFill>
                  <a:latin typeface="Century Gothic" charset="0"/>
                  <a:ea typeface="Hiragino Sans W3" charset="-128"/>
                  <a:cs typeface="Hiragino Sans W3" charset="-128"/>
                </a:defRPr>
              </a:lvl3pPr>
              <a:lvl4pPr marL="1298448" indent="-228600" algn="l" eaLnBrk="1" hangingPunct="1">
                <a:spcAft>
                  <a:spcPts val="600"/>
                </a:spcAft>
                <a:buClr>
                  <a:srgbClr val="71B32B"/>
                </a:buClr>
                <a:buFont typeface="Wingdings 2" charset="2"/>
                <a:buChar char="▪"/>
                <a:defRPr kumimoji="1" sz="1800" b="0" i="0" baseline="0">
                  <a:solidFill>
                    <a:schemeClr val="tx1"/>
                  </a:solidFill>
                  <a:latin typeface="Century Gothic" charset="0"/>
                  <a:ea typeface="Hiragino Sans W3" charset="-128"/>
                  <a:cs typeface="Hiragino Sans W3" charset="-128"/>
                </a:defRPr>
              </a:lvl4pPr>
              <a:lvl5pPr marL="1554480" indent="-228600" algn="l" eaLnBrk="1" hangingPunct="1">
                <a:spcAft>
                  <a:spcPts val="600"/>
                </a:spcAft>
                <a:buClr>
                  <a:srgbClr val="71B32B"/>
                </a:buClr>
                <a:buFont typeface="Wingdings 2" charset="2"/>
                <a:buChar char="▪"/>
                <a:defRPr kumimoji="1" sz="1800" b="0" i="0" baseline="0">
                  <a:solidFill>
                    <a:schemeClr val="tx1"/>
                  </a:solidFill>
                  <a:latin typeface="Century Gothic" charset="0"/>
                  <a:ea typeface="Hiragino Sans W3" charset="-128"/>
                  <a:cs typeface="Hiragino Sans W3" charset="-128"/>
                </a:defRPr>
              </a:lvl5pPr>
              <a:lvl6pPr marL="1810512" indent="-228600" algn="l" eaLnBrk="1" hangingPunct="1">
                <a:buClr>
                  <a:schemeClr val="accent6"/>
                </a:buClr>
                <a:buFont typeface="Wingdings 2" pitchFamily="18" charset="2"/>
                <a:buChar char=""/>
                <a:defRPr kumimoji="1" lang="en-US" sz="1600" baseline="0" smtClean="0">
                  <a:latin typeface="+mn-lt"/>
                </a:defRPr>
              </a:lvl6pPr>
              <a:lvl7pPr marL="2075688" indent="-228600" algn="l" eaLnBrk="1" hangingPunct="1">
                <a:buClr>
                  <a:schemeClr val="tx2"/>
                </a:buClr>
                <a:buFont typeface="Wingdings 2" pitchFamily="18" charset="2"/>
                <a:buChar char=""/>
                <a:defRPr kumimoji="1" lang="en-US" sz="1600" baseline="0" smtClean="0">
                  <a:latin typeface="+mn-lt"/>
                </a:defRPr>
              </a:lvl7pPr>
              <a:lvl8pPr marL="2340864" indent="-228600" algn="l" eaLnBrk="1" hangingPunct="1">
                <a:buClr>
                  <a:schemeClr val="accent2"/>
                </a:buClr>
                <a:buFont typeface="Wingdings 2" pitchFamily="18" charset="2"/>
                <a:buChar char=""/>
                <a:defRPr kumimoji="1" sz="1600" baseline="0">
                  <a:latin typeface="+mn-lt"/>
                </a:defRPr>
              </a:lvl8pPr>
              <a:lvl9pPr marL="2596896" indent="-228600" algn="l" eaLnBrk="1" hangingPunct="1">
                <a:buClr>
                  <a:schemeClr val="accent1"/>
                </a:buClr>
                <a:buFont typeface="Wingdings 2" pitchFamily="18" charset="2"/>
                <a:buChar char=""/>
                <a:defRPr kumimoji="1" sz="1400" baseline="0">
                  <a:latin typeface="+mn-lt"/>
                </a:defRPr>
              </a:lvl9pPr>
            </a:lstStyle>
            <a:p>
              <a:pPr marL="9029" indent="0" algn="ctr" defTabSz="685817">
                <a:buNone/>
              </a:pPr>
              <a:r>
                <a:rPr lang="ja-JP" altLang="en-US" sz="1463" b="1" kern="0">
                  <a:solidFill>
                    <a:schemeClr val="bg1"/>
                  </a:solidFill>
                  <a:latin typeface="Meiryo UI" panose="020B0604030504040204" pitchFamily="34" charset="-128"/>
                  <a:ea typeface="Meiryo UI" panose="020B0604030504040204" pitchFamily="34" charset="-128"/>
                </a:rPr>
                <a:t>組み替え・更新</a:t>
              </a:r>
              <a:endParaRPr lang="en-US" altLang="ja-JP" sz="1463" b="1" kern="0" dirty="0">
                <a:solidFill>
                  <a:schemeClr val="bg1"/>
                </a:solidFill>
                <a:latin typeface="Meiryo UI" panose="020B0604030504040204" pitchFamily="34" charset="-128"/>
                <a:ea typeface="Meiryo UI" panose="020B0604030504040204" pitchFamily="34" charset="-128"/>
              </a:endParaRPr>
            </a:p>
          </p:txBody>
        </p:sp>
        <p:grpSp>
          <p:nvGrpSpPr>
            <p:cNvPr id="19" name="グループ化 18">
              <a:extLst>
                <a:ext uri="{FF2B5EF4-FFF2-40B4-BE49-F238E27FC236}">
                  <a16:creationId xmlns:a16="http://schemas.microsoft.com/office/drawing/2014/main" id="{EAB9874A-572F-6444-9CAE-85BD4E2D4292}"/>
                </a:ext>
              </a:extLst>
            </p:cNvPr>
            <p:cNvGrpSpPr/>
            <p:nvPr/>
          </p:nvGrpSpPr>
          <p:grpSpPr>
            <a:xfrm>
              <a:off x="5755340" y="4156768"/>
              <a:ext cx="540000" cy="1929987"/>
              <a:chOff x="5755340" y="3820444"/>
              <a:chExt cx="540000" cy="1929987"/>
            </a:xfrm>
          </p:grpSpPr>
          <p:sp>
            <p:nvSpPr>
              <p:cNvPr id="18" name="正方形/長方形 17">
                <a:extLst>
                  <a:ext uri="{FF2B5EF4-FFF2-40B4-BE49-F238E27FC236}">
                    <a16:creationId xmlns:a16="http://schemas.microsoft.com/office/drawing/2014/main" id="{DDB3C98D-13DA-7C49-AFFE-8C422519FE8E}"/>
                  </a:ext>
                </a:extLst>
              </p:cNvPr>
              <p:cNvSpPr/>
              <p:nvPr/>
            </p:nvSpPr>
            <p:spPr>
              <a:xfrm>
                <a:off x="5779525" y="3820444"/>
                <a:ext cx="482387" cy="1584669"/>
              </a:xfrm>
              <a:prstGeom prst="rect">
                <a:avLst/>
              </a:prstGeom>
              <a:solidFill>
                <a:schemeClr val="bg1"/>
              </a:solidFill>
              <a:ln>
                <a:noFill/>
              </a:ln>
            </p:spPr>
            <p:style>
              <a:lnRef idx="2">
                <a:schemeClr val="accent3">
                  <a:shade val="50000"/>
                </a:schemeClr>
              </a:lnRef>
              <a:fillRef idx="1">
                <a:schemeClr val="accent3"/>
              </a:fillRef>
              <a:effectRef idx="0">
                <a:schemeClr val="accent3"/>
              </a:effectRef>
              <a:fontRef idx="minor">
                <a:schemeClr val="lt1"/>
              </a:fontRef>
            </p:style>
            <p:txBody>
              <a:bodyPr wrap="none" lIns="0" rIns="0" rtlCol="0" anchor="ctr"/>
              <a:lstStyle/>
              <a:p>
                <a:pPr algn="ctr"/>
                <a:endParaRPr sz="1600" dirty="0">
                  <a:solidFill>
                    <a:schemeClr val="bg1"/>
                  </a:solidFill>
                  <a:latin typeface="ヒラギノ角ゴ StdN W8"/>
                  <a:ea typeface="ヒラギノ角ゴ StdN W8"/>
                  <a:cs typeface="ヒラギノ角ゴ StdN W8"/>
                </a:endParaRPr>
              </a:p>
            </p:txBody>
          </p:sp>
          <p:grpSp>
            <p:nvGrpSpPr>
              <p:cNvPr id="5" name="グループ化 4">
                <a:extLst>
                  <a:ext uri="{FF2B5EF4-FFF2-40B4-BE49-F238E27FC236}">
                    <a16:creationId xmlns:a16="http://schemas.microsoft.com/office/drawing/2014/main" id="{66EF9577-77E6-CD44-BA76-9935CE2EC89B}"/>
                  </a:ext>
                </a:extLst>
              </p:cNvPr>
              <p:cNvGrpSpPr/>
              <p:nvPr/>
            </p:nvGrpSpPr>
            <p:grpSpPr>
              <a:xfrm>
                <a:off x="5755340" y="3820444"/>
                <a:ext cx="540000" cy="1929987"/>
                <a:chOff x="7379719" y="3835836"/>
                <a:chExt cx="474500" cy="1807799"/>
              </a:xfrm>
            </p:grpSpPr>
            <p:pic>
              <p:nvPicPr>
                <p:cNvPr id="274" name="図 273" descr="図形 が含まれている画像&#10;&#10;自動的に生成された説明">
                  <a:extLst>
                    <a:ext uri="{FF2B5EF4-FFF2-40B4-BE49-F238E27FC236}">
                      <a16:creationId xmlns:a16="http://schemas.microsoft.com/office/drawing/2014/main" id="{7D3CBBC8-FA79-9B4D-B0E2-522C22794184}"/>
                    </a:ext>
                  </a:extLst>
                </p:cNvPr>
                <p:cNvPicPr>
                  <a:picLocks noChangeAspect="1"/>
                </p:cNvPicPr>
                <p:nvPr/>
              </p:nvPicPr>
              <p:blipFill rotWithShape="1">
                <a:blip r:embed="rId5">
                  <a:duotone>
                    <a:schemeClr val="accent1">
                      <a:shade val="45000"/>
                      <a:satMod val="135000"/>
                    </a:schemeClr>
                    <a:prstClr val="white"/>
                  </a:duotone>
                </a:blip>
                <a:srcRect t="18711" b="20341"/>
                <a:stretch/>
              </p:blipFill>
              <p:spPr>
                <a:xfrm>
                  <a:off x="7381258" y="3835836"/>
                  <a:ext cx="468000" cy="285242"/>
                </a:xfrm>
                <a:prstGeom prst="rect">
                  <a:avLst/>
                </a:prstGeom>
              </p:spPr>
            </p:pic>
            <p:pic>
              <p:nvPicPr>
                <p:cNvPr id="276" name="図 275" descr="図形 が含まれている画像&#10;&#10;自動的に生成された説明">
                  <a:extLst>
                    <a:ext uri="{FF2B5EF4-FFF2-40B4-BE49-F238E27FC236}">
                      <a16:creationId xmlns:a16="http://schemas.microsoft.com/office/drawing/2014/main" id="{3C73CA3A-2CE5-BE4D-9B91-2AB103C631AE}"/>
                    </a:ext>
                  </a:extLst>
                </p:cNvPr>
                <p:cNvPicPr>
                  <a:picLocks noChangeAspect="1"/>
                </p:cNvPicPr>
                <p:nvPr/>
              </p:nvPicPr>
              <p:blipFill rotWithShape="1">
                <a:blip r:embed="rId5">
                  <a:duotone>
                    <a:schemeClr val="bg2">
                      <a:shade val="45000"/>
                      <a:satMod val="135000"/>
                    </a:schemeClr>
                    <a:prstClr val="white"/>
                  </a:duotone>
                </a:blip>
                <a:srcRect t="18711" b="20341"/>
                <a:stretch/>
              </p:blipFill>
              <p:spPr>
                <a:xfrm>
                  <a:off x="7386219" y="4442221"/>
                  <a:ext cx="468000" cy="285242"/>
                </a:xfrm>
                <a:prstGeom prst="rect">
                  <a:avLst/>
                </a:prstGeom>
              </p:spPr>
            </p:pic>
            <p:pic>
              <p:nvPicPr>
                <p:cNvPr id="277" name="図 276" descr="図形 が含まれている画像&#10;&#10;自動的に生成された説明">
                  <a:extLst>
                    <a:ext uri="{FF2B5EF4-FFF2-40B4-BE49-F238E27FC236}">
                      <a16:creationId xmlns:a16="http://schemas.microsoft.com/office/drawing/2014/main" id="{13F956B1-BBB7-514E-B67D-97AEB6359132}"/>
                    </a:ext>
                  </a:extLst>
                </p:cNvPr>
                <p:cNvPicPr>
                  <a:picLocks noChangeAspect="1"/>
                </p:cNvPicPr>
                <p:nvPr/>
              </p:nvPicPr>
              <p:blipFill rotWithShape="1">
                <a:blip r:embed="rId5">
                  <a:duotone>
                    <a:schemeClr val="accent5">
                      <a:shade val="45000"/>
                      <a:satMod val="135000"/>
                    </a:schemeClr>
                    <a:prstClr val="white"/>
                  </a:duotone>
                </a:blip>
                <a:srcRect t="18711" b="20341"/>
                <a:stretch/>
              </p:blipFill>
              <p:spPr>
                <a:xfrm>
                  <a:off x="7386219" y="4745834"/>
                  <a:ext cx="468000" cy="285242"/>
                </a:xfrm>
                <a:prstGeom prst="rect">
                  <a:avLst/>
                </a:prstGeom>
              </p:spPr>
            </p:pic>
            <p:pic>
              <p:nvPicPr>
                <p:cNvPr id="278" name="図 277" descr="図形 が含まれている画像&#10;&#10;自動的に生成された説明">
                  <a:extLst>
                    <a:ext uri="{FF2B5EF4-FFF2-40B4-BE49-F238E27FC236}">
                      <a16:creationId xmlns:a16="http://schemas.microsoft.com/office/drawing/2014/main" id="{340872EF-D33A-7A4C-BA08-F2ADC68EDACC}"/>
                    </a:ext>
                  </a:extLst>
                </p:cNvPr>
                <p:cNvPicPr>
                  <a:picLocks noChangeAspect="1"/>
                </p:cNvPicPr>
                <p:nvPr/>
              </p:nvPicPr>
              <p:blipFill rotWithShape="1">
                <a:blip r:embed="rId5">
                  <a:duotone>
                    <a:schemeClr val="accent1">
                      <a:shade val="45000"/>
                      <a:satMod val="135000"/>
                    </a:schemeClr>
                    <a:prstClr val="white"/>
                  </a:duotone>
                </a:blip>
                <a:srcRect t="18711" b="20341"/>
                <a:stretch/>
              </p:blipFill>
              <p:spPr>
                <a:xfrm>
                  <a:off x="7379719" y="5049448"/>
                  <a:ext cx="468000" cy="285242"/>
                </a:xfrm>
                <a:prstGeom prst="rect">
                  <a:avLst/>
                </a:prstGeom>
              </p:spPr>
            </p:pic>
            <p:sp>
              <p:nvSpPr>
                <p:cNvPr id="41" name="正方形/長方形 40">
                  <a:extLst>
                    <a:ext uri="{FF2B5EF4-FFF2-40B4-BE49-F238E27FC236}">
                      <a16:creationId xmlns:a16="http://schemas.microsoft.com/office/drawing/2014/main" id="{BD6AB13A-D36C-5F44-B115-84C6CC4A39A0}"/>
                    </a:ext>
                  </a:extLst>
                </p:cNvPr>
                <p:cNvSpPr/>
                <p:nvPr/>
              </p:nvSpPr>
              <p:spPr>
                <a:xfrm>
                  <a:off x="7402372" y="4139450"/>
                  <a:ext cx="433063" cy="284400"/>
                </a:xfrm>
                <a:prstGeom prst="rect">
                  <a:avLst/>
                </a:prstGeom>
                <a:solidFill>
                  <a:schemeClr val="bg1">
                    <a:lumMod val="65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0" tIns="37148" rIns="0" bIns="37148" numCol="1" spcCol="0" rtlCol="0" fromWordArt="0" anchor="ctr" anchorCtr="0" forceAA="0" compatLnSpc="1">
                  <a:prstTxWarp prst="textNoShape">
                    <a:avLst/>
                  </a:prstTxWarp>
                  <a:noAutofit/>
                </a:bodyPr>
                <a:lstStyle/>
                <a:p>
                  <a:pPr algn="ctr"/>
                  <a:r>
                    <a:rPr lang="en-US" sz="894" b="1" dirty="0">
                      <a:solidFill>
                        <a:schemeClr val="bg1"/>
                      </a:solidFill>
                      <a:latin typeface="Meiryo UI" panose="020B0604030504040204" pitchFamily="34" charset="-128"/>
                      <a:ea typeface="Meiryo UI" panose="020B0604030504040204" pitchFamily="34" charset="-128"/>
                    </a:rPr>
                    <a:t>NEW</a:t>
                  </a:r>
                  <a:endParaRPr sz="894" b="1" dirty="0">
                    <a:solidFill>
                      <a:schemeClr val="bg1"/>
                    </a:solidFill>
                    <a:latin typeface="Meiryo UI" panose="020B0604030504040204" pitchFamily="34" charset="-128"/>
                    <a:ea typeface="Meiryo UI" panose="020B0604030504040204" pitchFamily="34" charset="-128"/>
                  </a:endParaRPr>
                </a:p>
              </p:txBody>
            </p:sp>
            <p:sp>
              <p:nvSpPr>
                <p:cNvPr id="59" name="正方形/長方形 58">
                  <a:extLst>
                    <a:ext uri="{FF2B5EF4-FFF2-40B4-BE49-F238E27FC236}">
                      <a16:creationId xmlns:a16="http://schemas.microsoft.com/office/drawing/2014/main" id="{CBF06D1A-991F-DF41-BF77-FADDCD5BA15F}"/>
                    </a:ext>
                  </a:extLst>
                </p:cNvPr>
                <p:cNvSpPr/>
                <p:nvPr/>
              </p:nvSpPr>
              <p:spPr>
                <a:xfrm>
                  <a:off x="7386219" y="5359235"/>
                  <a:ext cx="433063" cy="284400"/>
                </a:xfrm>
                <a:prstGeom prst="rect">
                  <a:avLst/>
                </a:prstGeom>
                <a:solidFill>
                  <a:schemeClr val="bg1">
                    <a:lumMod val="65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0" tIns="37148" rIns="0" bIns="37148" numCol="1" spcCol="0" rtlCol="0" fromWordArt="0" anchor="ctr" anchorCtr="0" forceAA="0" compatLnSpc="1">
                  <a:prstTxWarp prst="textNoShape">
                    <a:avLst/>
                  </a:prstTxWarp>
                  <a:noAutofit/>
                </a:bodyPr>
                <a:lstStyle/>
                <a:p>
                  <a:pPr algn="ctr"/>
                  <a:r>
                    <a:rPr lang="en-US" sz="894" b="1" dirty="0">
                      <a:solidFill>
                        <a:schemeClr val="bg1"/>
                      </a:solidFill>
                      <a:latin typeface="Meiryo UI" panose="020B0604030504040204" pitchFamily="34" charset="-128"/>
                      <a:ea typeface="Meiryo UI" panose="020B0604030504040204" pitchFamily="34" charset="-128"/>
                    </a:rPr>
                    <a:t>Private</a:t>
                  </a:r>
                  <a:endParaRPr sz="894" b="1" dirty="0">
                    <a:solidFill>
                      <a:schemeClr val="bg1"/>
                    </a:solidFill>
                    <a:latin typeface="Meiryo UI" panose="020B0604030504040204" pitchFamily="34" charset="-128"/>
                    <a:ea typeface="Meiryo UI" panose="020B0604030504040204" pitchFamily="34" charset="-128"/>
                  </a:endParaRPr>
                </a:p>
              </p:txBody>
            </p:sp>
          </p:grpSp>
        </p:grpSp>
        <p:sp>
          <p:nvSpPr>
            <p:cNvPr id="161" name="正方形/長方形 160">
              <a:extLst>
                <a:ext uri="{FF2B5EF4-FFF2-40B4-BE49-F238E27FC236}">
                  <a16:creationId xmlns:a16="http://schemas.microsoft.com/office/drawing/2014/main" id="{5451970F-821D-914C-8BC3-452D046636CB}"/>
                </a:ext>
              </a:extLst>
            </p:cNvPr>
            <p:cNvSpPr/>
            <p:nvPr/>
          </p:nvSpPr>
          <p:spPr>
            <a:xfrm>
              <a:off x="5309557" y="3359988"/>
              <a:ext cx="1398140" cy="442557"/>
            </a:xfrm>
            <a:prstGeom prst="rect">
              <a:avLst/>
            </a:prstGeom>
            <a:solidFill>
              <a:schemeClr val="bg1"/>
            </a:solidFill>
            <a:ln>
              <a:solidFill>
                <a:schemeClr val="tx1"/>
              </a:solidFill>
            </a:ln>
            <a:effectLst/>
          </p:spPr>
          <p:txBody>
            <a:bodyPr wrap="none">
              <a:spAutoFit/>
            </a:bodyPr>
            <a:lstStyle/>
            <a:p>
              <a:pPr algn="ctr"/>
              <a:r>
                <a:rPr lang="ja-JP" altLang="en-US" sz="1138">
                  <a:latin typeface="Meiryo UI" panose="020B0604030504040204" pitchFamily="34" charset="-128"/>
                  <a:ea typeface="Meiryo UI" panose="020B0604030504040204" pitchFamily="34" charset="-128"/>
                  <a:cs typeface="ヒラギノ角ゴ Std W8"/>
                </a:rPr>
                <a:t>目的に合わせた</a:t>
              </a:r>
              <a:endParaRPr lang="en-US" altLang="ja-JP" sz="1138" dirty="0">
                <a:latin typeface="Meiryo UI" panose="020B0604030504040204" pitchFamily="34" charset="-128"/>
                <a:ea typeface="Meiryo UI" panose="020B0604030504040204" pitchFamily="34" charset="-128"/>
                <a:cs typeface="ヒラギノ角ゴ Std W8"/>
              </a:endParaRPr>
            </a:p>
            <a:p>
              <a:pPr algn="ctr"/>
              <a:r>
                <a:rPr lang="ja-JP" altLang="en-US" sz="1138">
                  <a:latin typeface="Meiryo UI" panose="020B0604030504040204" pitchFamily="34" charset="-128"/>
                  <a:ea typeface="Meiryo UI" panose="020B0604030504040204" pitchFamily="34" charset="-128"/>
                  <a:cs typeface="ヒラギノ角ゴ Std W8"/>
                </a:rPr>
                <a:t>新たなオンライン教材</a:t>
              </a:r>
              <a:endParaRPr lang="en-US" altLang="ja-JP" sz="1138" dirty="0">
                <a:latin typeface="Meiryo UI" panose="020B0604030504040204" pitchFamily="34" charset="-128"/>
                <a:ea typeface="Meiryo UI" panose="020B0604030504040204" pitchFamily="34" charset="-128"/>
                <a:cs typeface="ヒラギノ角ゴ Std W8"/>
              </a:endParaRPr>
            </a:p>
          </p:txBody>
        </p:sp>
      </p:grpSp>
      <p:sp>
        <p:nvSpPr>
          <p:cNvPr id="87" name="コンテンツ プレースホルダー 2">
            <a:extLst>
              <a:ext uri="{FF2B5EF4-FFF2-40B4-BE49-F238E27FC236}">
                <a16:creationId xmlns:a16="http://schemas.microsoft.com/office/drawing/2014/main" id="{7E5C7672-8232-9441-888F-883DBA31EC31}"/>
              </a:ext>
            </a:extLst>
          </p:cNvPr>
          <p:cNvSpPr txBox="1">
            <a:spLocks/>
          </p:cNvSpPr>
          <p:nvPr/>
        </p:nvSpPr>
        <p:spPr>
          <a:xfrm>
            <a:off x="10444378" y="1997699"/>
            <a:ext cx="1160849" cy="510778"/>
          </a:xfrm>
          <a:prstGeom prst="roundRect">
            <a:avLst/>
          </a:prstGeom>
          <a:solidFill>
            <a:schemeClr val="tx2"/>
          </a:solidFill>
          <a:ln>
            <a:noFill/>
          </a:ln>
          <a:effectLst/>
        </p:spPr>
        <p:style>
          <a:lnRef idx="3">
            <a:schemeClr val="lt1"/>
          </a:lnRef>
          <a:fillRef idx="1">
            <a:schemeClr val="accent1"/>
          </a:fillRef>
          <a:effectRef idx="1">
            <a:schemeClr val="accent1"/>
          </a:effectRef>
          <a:fontRef idx="minor">
            <a:schemeClr val="lt1"/>
          </a:fontRef>
        </p:style>
        <p:txBody>
          <a:bodyPr vert="horz" wrap="none" lIns="91440" tIns="45720" rIns="91440" bIns="45720" rtlCol="0" anchor="ctr">
            <a:spAutoFit/>
          </a:bodyPr>
          <a:lstStyle>
            <a:lvl1pPr marL="9525" indent="0" algn="l" defTabSz="342900" rtl="0" eaLnBrk="1" latinLnBrk="0" hangingPunct="1">
              <a:spcBef>
                <a:spcPts val="1800"/>
              </a:spcBef>
              <a:spcAft>
                <a:spcPts val="600"/>
              </a:spcAft>
              <a:buClr>
                <a:schemeClr val="accent1"/>
              </a:buClr>
              <a:buSzPct val="90000"/>
              <a:buFont typeface="Wingdings" charset="2"/>
              <a:buNone/>
              <a:tabLst/>
              <a:defRPr kumimoji="1" sz="3600" b="1" i="0" kern="1200" baseline="0">
                <a:solidFill>
                  <a:schemeClr val="accent1"/>
                </a:solidFill>
                <a:effectLst/>
                <a:latin typeface="Century Gothic" panose="020B0502020202020204" pitchFamily="34" charset="0"/>
                <a:ea typeface="Meiryo UI" panose="020B0604030504040204" pitchFamily="34" charset="-128"/>
                <a:cs typeface="Phosphate Solid" panose="02000506050000020004" pitchFamily="2" charset="0"/>
              </a:defRPr>
            </a:lvl1pPr>
            <a:lvl2pPr marL="720725" indent="-355600" algn="l" defTabSz="342900" rtl="0" eaLnBrk="1" latinLnBrk="0" hangingPunct="1">
              <a:lnSpc>
                <a:spcPct val="100000"/>
              </a:lnSpc>
              <a:spcBef>
                <a:spcPts val="600"/>
              </a:spcBef>
              <a:spcAft>
                <a:spcPts val="1200"/>
              </a:spcAft>
              <a:buClr>
                <a:schemeClr val="accent1"/>
              </a:buClr>
              <a:buSzPct val="100000"/>
              <a:buFont typeface="Wingdings" pitchFamily="2" charset="2"/>
              <a:buChar char="n"/>
              <a:tabLst/>
              <a:defRPr kumimoji="1" sz="2800" b="1" i="0" kern="1200" baseline="0">
                <a:solidFill>
                  <a:schemeClr val="tx1"/>
                </a:solidFill>
                <a:effectLst/>
                <a:latin typeface="Century Gothic" panose="020B0502020202020204" pitchFamily="34" charset="0"/>
                <a:ea typeface="Meiryo UI" panose="020B0604030504040204" pitchFamily="34" charset="-128"/>
                <a:cs typeface="Phosphate Solid" panose="02000506050000020004" pitchFamily="2" charset="0"/>
              </a:defRPr>
            </a:lvl2pPr>
            <a:lvl3pPr marL="1076325" indent="-355600" algn="l" defTabSz="342900" rtl="0" eaLnBrk="1" latinLnBrk="0" hangingPunct="1">
              <a:lnSpc>
                <a:spcPct val="100000"/>
              </a:lnSpc>
              <a:spcBef>
                <a:spcPts val="0"/>
              </a:spcBef>
              <a:spcAft>
                <a:spcPts val="1200"/>
              </a:spcAft>
              <a:buClr>
                <a:schemeClr val="accent1"/>
              </a:buClr>
              <a:buFont typeface="Wingdings" pitchFamily="2" charset="2"/>
              <a:buChar char="ü"/>
              <a:tabLst/>
              <a:defRPr kumimoji="1" sz="2400" b="0" i="0" kern="1200" baseline="0">
                <a:solidFill>
                  <a:schemeClr val="tx1"/>
                </a:solidFill>
                <a:effectLst/>
                <a:latin typeface="Meiryo UI" panose="020B0604030504040204" pitchFamily="34" charset="-128"/>
                <a:ea typeface="Meiryo UI" panose="020B0604030504040204" pitchFamily="34" charset="-128"/>
                <a:cs typeface="Century Gothic" panose="020B0502020202020204" pitchFamily="34" charset="0"/>
              </a:defRPr>
            </a:lvl3pPr>
            <a:lvl4pPr marL="1250950" indent="-174625" algn="l" defTabSz="342900" rtl="0" eaLnBrk="1" latinLnBrk="0" hangingPunct="1">
              <a:lnSpc>
                <a:spcPct val="120000"/>
              </a:lnSpc>
              <a:spcBef>
                <a:spcPts val="0"/>
              </a:spcBef>
              <a:spcAft>
                <a:spcPts val="600"/>
              </a:spcAft>
              <a:buClr>
                <a:schemeClr val="accent1"/>
              </a:buClr>
              <a:buSzPct val="120000"/>
              <a:buFont typeface="Arial" panose="020B0604020202020204" pitchFamily="34" charset="0"/>
              <a:buChar char="•"/>
              <a:tabLst/>
              <a:defRPr kumimoji="1" sz="2000" b="0" i="0" kern="1200" baseline="0">
                <a:solidFill>
                  <a:schemeClr val="tx1"/>
                </a:solidFill>
                <a:effectLst/>
                <a:latin typeface="Meiryo UI" panose="020B0604030504040204" pitchFamily="34" charset="-128"/>
                <a:ea typeface="Meiryo UI" panose="020B0604030504040204" pitchFamily="34" charset="-128"/>
                <a:cs typeface="Century Gothic" panose="020B0502020202020204" pitchFamily="34" charset="0"/>
              </a:defRPr>
            </a:lvl4pPr>
            <a:lvl5pPr marL="715963" indent="0" algn="l" defTabSz="342900" rtl="0" eaLnBrk="1" latinLnBrk="0" hangingPunct="1">
              <a:lnSpc>
                <a:spcPct val="120000"/>
              </a:lnSpc>
              <a:spcBef>
                <a:spcPts val="0"/>
              </a:spcBef>
              <a:spcAft>
                <a:spcPts val="600"/>
              </a:spcAft>
              <a:buClr>
                <a:schemeClr val="accent1"/>
              </a:buClr>
              <a:buFont typeface="Wingdings 2" charset="2"/>
              <a:buNone/>
              <a:tabLst/>
              <a:defRPr kumimoji="1" sz="2000" b="0" i="0" kern="1200" baseline="0">
                <a:solidFill>
                  <a:schemeClr val="tx1"/>
                </a:solidFill>
                <a:effectLst/>
                <a:latin typeface="Times New Roman" panose="02020603050405020304" pitchFamily="18" charset="0"/>
                <a:ea typeface="Hiragino Mincho Pro W3" panose="02020300000000000000" pitchFamily="18" charset="-128"/>
                <a:cs typeface="Times New Roman" panose="02020603050405020304" pitchFamily="18" charset="0"/>
              </a:defRPr>
            </a:lvl5pPr>
            <a:lvl6pPr marL="18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6pPr>
            <a:lvl7pPr marL="21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7pPr>
            <a:lvl8pPr marL="24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8pPr>
            <a:lvl9pPr marL="27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9pPr>
          </a:lstStyle>
          <a:p>
            <a:pPr algn="ctr"/>
            <a:r>
              <a:rPr lang="ja-JP" altLang="en-US" sz="2400">
                <a:solidFill>
                  <a:schemeClr val="bg1"/>
                </a:solidFill>
                <a:latin typeface="Meiryo UI" panose="020B0604030504040204" pitchFamily="34" charset="-128"/>
              </a:rPr>
              <a:t>価値化</a:t>
            </a:r>
            <a:endParaRPr lang="en-US" altLang="ja-JP" sz="2400" dirty="0">
              <a:solidFill>
                <a:schemeClr val="bg1"/>
              </a:solidFill>
              <a:latin typeface="Meiryo UI" panose="020B0604030504040204" pitchFamily="34" charset="-128"/>
            </a:endParaRPr>
          </a:p>
        </p:txBody>
      </p:sp>
      <p:grpSp>
        <p:nvGrpSpPr>
          <p:cNvPr id="26" name="グループ化 25">
            <a:extLst>
              <a:ext uri="{FF2B5EF4-FFF2-40B4-BE49-F238E27FC236}">
                <a16:creationId xmlns:a16="http://schemas.microsoft.com/office/drawing/2014/main" id="{30238F3A-2B83-F34B-B97C-D4BDD1DC1C30}"/>
              </a:ext>
            </a:extLst>
          </p:cNvPr>
          <p:cNvGrpSpPr/>
          <p:nvPr/>
        </p:nvGrpSpPr>
        <p:grpSpPr>
          <a:xfrm>
            <a:off x="5892919" y="3107199"/>
            <a:ext cx="1286336" cy="2849374"/>
            <a:chOff x="3309934" y="2950177"/>
            <a:chExt cx="1286336" cy="2849374"/>
          </a:xfrm>
        </p:grpSpPr>
        <p:sp>
          <p:nvSpPr>
            <p:cNvPr id="10" name="正方形/長方形 9">
              <a:extLst>
                <a:ext uri="{FF2B5EF4-FFF2-40B4-BE49-F238E27FC236}">
                  <a16:creationId xmlns:a16="http://schemas.microsoft.com/office/drawing/2014/main" id="{0F6BF4F5-B6D1-7446-8FA4-21211C91F355}"/>
                </a:ext>
              </a:extLst>
            </p:cNvPr>
            <p:cNvSpPr/>
            <p:nvPr/>
          </p:nvSpPr>
          <p:spPr>
            <a:xfrm>
              <a:off x="3453961" y="2950177"/>
              <a:ext cx="1120821" cy="317459"/>
            </a:xfrm>
            <a:prstGeom prst="rect">
              <a:avLst/>
            </a:prstGeom>
            <a:solidFill>
              <a:schemeClr val="tx1"/>
            </a:solidFill>
            <a:ln>
              <a:noFill/>
            </a:ln>
          </p:spPr>
          <p:txBody>
            <a:bodyPr wrap="none">
              <a:spAutoFit/>
            </a:bodyPr>
            <a:lstStyle/>
            <a:p>
              <a:pPr algn="ctr"/>
              <a:r>
                <a:rPr lang="ja-JP" altLang="en-US" sz="1463" b="1">
                  <a:solidFill>
                    <a:schemeClr val="bg1"/>
                  </a:solidFill>
                  <a:latin typeface="Century Gothic" panose="020B0502020202020204" pitchFamily="34" charset="0"/>
                  <a:ea typeface="Meiryo UI" panose="020B0604030504040204" pitchFamily="34" charset="-128"/>
                </a:rPr>
                <a:t>ライブラリ化</a:t>
              </a:r>
              <a:endParaRPr lang="en-US" altLang="ja-JP" sz="1463" b="1" dirty="0">
                <a:solidFill>
                  <a:schemeClr val="bg1"/>
                </a:solidFill>
                <a:latin typeface="Century Gothic" panose="020B0502020202020204" pitchFamily="34" charset="0"/>
                <a:ea typeface="Meiryo UI" panose="020B0604030504040204" pitchFamily="34" charset="-128"/>
              </a:endParaRPr>
            </a:p>
          </p:txBody>
        </p:sp>
        <p:pic>
          <p:nvPicPr>
            <p:cNvPr id="85" name="グラフィックス 84" descr="下矢印">
              <a:extLst>
                <a:ext uri="{FF2B5EF4-FFF2-40B4-BE49-F238E27FC236}">
                  <a16:creationId xmlns:a16="http://schemas.microsoft.com/office/drawing/2014/main" id="{0379B711-98AD-F84B-905D-7601F2610E6D}"/>
                </a:ext>
              </a:extLst>
            </p:cNvPr>
            <p:cNvPicPr>
              <a:picLocks/>
            </p:cNvPicPr>
            <p:nvPr/>
          </p:nvPicPr>
          <p:blipFill>
            <a:blip r:embed="rId6">
              <a:extLst>
                <a:ext uri="{96DAC541-7B7A-43D3-8B79-37D633B846F1}">
                  <asvg:svgBlip xmlns:asvg="http://schemas.microsoft.com/office/drawing/2016/SVG/main" r:embed="rId7"/>
                </a:ext>
              </a:extLst>
            </a:blip>
            <a:stretch>
              <a:fillRect/>
            </a:stretch>
          </p:blipFill>
          <p:spPr>
            <a:xfrm>
              <a:off x="3824246" y="4317748"/>
              <a:ext cx="380250" cy="531334"/>
            </a:xfrm>
            <a:prstGeom prst="rect">
              <a:avLst/>
            </a:prstGeom>
          </p:spPr>
        </p:pic>
        <p:grpSp>
          <p:nvGrpSpPr>
            <p:cNvPr id="33" name="グループ化 32">
              <a:extLst>
                <a:ext uri="{FF2B5EF4-FFF2-40B4-BE49-F238E27FC236}">
                  <a16:creationId xmlns:a16="http://schemas.microsoft.com/office/drawing/2014/main" id="{5E4F5895-FAC4-1E4D-9A6A-E9A4338D9409}"/>
                </a:ext>
              </a:extLst>
            </p:cNvPr>
            <p:cNvGrpSpPr/>
            <p:nvPr/>
          </p:nvGrpSpPr>
          <p:grpSpPr>
            <a:xfrm>
              <a:off x="3597489" y="4965785"/>
              <a:ext cx="833766" cy="833766"/>
              <a:chOff x="4510718" y="5234820"/>
              <a:chExt cx="1026173" cy="1026173"/>
            </a:xfrm>
          </p:grpSpPr>
          <p:sp>
            <p:nvSpPr>
              <p:cNvPr id="30" name="角丸四角形 29">
                <a:extLst>
                  <a:ext uri="{FF2B5EF4-FFF2-40B4-BE49-F238E27FC236}">
                    <a16:creationId xmlns:a16="http://schemas.microsoft.com/office/drawing/2014/main" id="{DD3ED17D-8079-9144-82F5-36D226D33525}"/>
                  </a:ext>
                </a:extLst>
              </p:cNvPr>
              <p:cNvSpPr/>
              <p:nvPr/>
            </p:nvSpPr>
            <p:spPr>
              <a:xfrm>
                <a:off x="4534952" y="5289469"/>
                <a:ext cx="977704" cy="900000"/>
              </a:xfrm>
              <a:prstGeom prst="roundRect">
                <a:avLst>
                  <a:gd name="adj" fmla="val 6142"/>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37148" rIns="74295" bIns="37148" numCol="1" spcCol="0" rtlCol="0" fromWordArt="0" anchor="ctr" anchorCtr="0" forceAA="0" compatLnSpc="1">
                <a:prstTxWarp prst="textNoShape">
                  <a:avLst/>
                </a:prstTxWarp>
                <a:noAutofit/>
              </a:bodyPr>
              <a:lstStyle/>
              <a:p>
                <a:pPr algn="l"/>
                <a:endParaRPr sz="1463">
                  <a:latin typeface="Century Gothic" panose="020B0502020202020204" pitchFamily="34" charset="0"/>
                  <a:ea typeface="Hiragino Kaku Gothic Pro W3" panose="020B0300000000000000" pitchFamily="34" charset="-128"/>
                </a:endParaRPr>
              </a:p>
            </p:txBody>
          </p:sp>
          <p:sp>
            <p:nvSpPr>
              <p:cNvPr id="31" name="正方形/長方形 30">
                <a:extLst>
                  <a:ext uri="{FF2B5EF4-FFF2-40B4-BE49-F238E27FC236}">
                    <a16:creationId xmlns:a16="http://schemas.microsoft.com/office/drawing/2014/main" id="{80019251-0E5B-234A-91DD-1E8356A61BE8}"/>
                  </a:ext>
                </a:extLst>
              </p:cNvPr>
              <p:cNvSpPr/>
              <p:nvPr/>
            </p:nvSpPr>
            <p:spPr>
              <a:xfrm>
                <a:off x="4640260" y="5257396"/>
                <a:ext cx="767088" cy="989500"/>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37148" rIns="74295" bIns="37148" numCol="1" spcCol="0" rtlCol="0" fromWordArt="0" anchor="ctr" anchorCtr="0" forceAA="0" compatLnSpc="1">
                <a:prstTxWarp prst="textNoShape">
                  <a:avLst/>
                </a:prstTxWarp>
                <a:noAutofit/>
              </a:bodyPr>
              <a:lstStyle/>
              <a:p>
                <a:pPr algn="l"/>
                <a:endParaRPr sz="1463">
                  <a:latin typeface="Century Gothic" panose="020B0502020202020204" pitchFamily="34" charset="0"/>
                  <a:ea typeface="Hiragino Kaku Gothic Pro W3" panose="020B0300000000000000" pitchFamily="34" charset="-128"/>
                </a:endParaRPr>
              </a:p>
            </p:txBody>
          </p:sp>
          <p:pic>
            <p:nvPicPr>
              <p:cNvPr id="27" name="図 26" descr="図形 が含まれている画像&#10;&#10;自動的に生成された説明">
                <a:extLst>
                  <a:ext uri="{FF2B5EF4-FFF2-40B4-BE49-F238E27FC236}">
                    <a16:creationId xmlns:a16="http://schemas.microsoft.com/office/drawing/2014/main" id="{5F29F362-F7E3-CC46-9EEE-79BC53CDAB9F}"/>
                  </a:ext>
                </a:extLst>
              </p:cNvPr>
              <p:cNvPicPr>
                <a:picLocks noChangeAspect="1"/>
              </p:cNvPicPr>
              <p:nvPr/>
            </p:nvPicPr>
            <p:blipFill>
              <a:blip r:embed="rId8"/>
              <a:stretch>
                <a:fillRect/>
              </a:stretch>
            </p:blipFill>
            <p:spPr>
              <a:xfrm>
                <a:off x="4510718" y="5234820"/>
                <a:ext cx="1026173" cy="1026173"/>
              </a:xfrm>
              <a:prstGeom prst="rect">
                <a:avLst/>
              </a:prstGeom>
            </p:spPr>
          </p:pic>
        </p:grpSp>
        <p:sp>
          <p:nvSpPr>
            <p:cNvPr id="148" name="正方形/長方形 147">
              <a:extLst>
                <a:ext uri="{FF2B5EF4-FFF2-40B4-BE49-F238E27FC236}">
                  <a16:creationId xmlns:a16="http://schemas.microsoft.com/office/drawing/2014/main" id="{5BE428ED-95C3-D545-877D-BDB74FD21AFB}"/>
                </a:ext>
              </a:extLst>
            </p:cNvPr>
            <p:cNvSpPr/>
            <p:nvPr/>
          </p:nvSpPr>
          <p:spPr>
            <a:xfrm>
              <a:off x="3482016" y="3360621"/>
              <a:ext cx="1064715" cy="267446"/>
            </a:xfrm>
            <a:prstGeom prst="rect">
              <a:avLst/>
            </a:prstGeom>
            <a:solidFill>
              <a:schemeClr val="bg1"/>
            </a:solidFill>
            <a:ln>
              <a:solidFill>
                <a:schemeClr val="tx1"/>
              </a:solidFill>
            </a:ln>
            <a:effectLst/>
          </p:spPr>
          <p:txBody>
            <a:bodyPr wrap="none">
              <a:spAutoFit/>
            </a:bodyPr>
            <a:lstStyle/>
            <a:p>
              <a:pPr algn="ctr"/>
              <a:r>
                <a:rPr lang="ja-JP" altLang="en-US" sz="1138">
                  <a:latin typeface="Meiryo UI" panose="020B0604030504040204" pitchFamily="34" charset="-128"/>
                  <a:ea typeface="Meiryo UI" panose="020B0604030504040204" pitchFamily="34" charset="-128"/>
                  <a:cs typeface="ヒラギノ角ゴ Std W8"/>
                </a:rPr>
                <a:t>単元毎に管理</a:t>
              </a:r>
              <a:endParaRPr lang="en-US" altLang="ja-JP" sz="1138" dirty="0">
                <a:latin typeface="Meiryo UI" panose="020B0604030504040204" pitchFamily="34" charset="-128"/>
                <a:ea typeface="Meiryo UI" panose="020B0604030504040204" pitchFamily="34" charset="-128"/>
                <a:cs typeface="ヒラギノ角ゴ Std W8"/>
              </a:endParaRPr>
            </a:p>
          </p:txBody>
        </p:sp>
        <p:grpSp>
          <p:nvGrpSpPr>
            <p:cNvPr id="17" name="グループ化 16">
              <a:extLst>
                <a:ext uri="{FF2B5EF4-FFF2-40B4-BE49-F238E27FC236}">
                  <a16:creationId xmlns:a16="http://schemas.microsoft.com/office/drawing/2014/main" id="{4413009D-BC6A-944E-832B-84C545421EA4}"/>
                </a:ext>
              </a:extLst>
            </p:cNvPr>
            <p:cNvGrpSpPr/>
            <p:nvPr/>
          </p:nvGrpSpPr>
          <p:grpSpPr>
            <a:xfrm>
              <a:off x="3309934" y="3708348"/>
              <a:ext cx="1286336" cy="505151"/>
              <a:chOff x="3309934" y="3372024"/>
              <a:chExt cx="1286336" cy="505151"/>
            </a:xfrm>
          </p:grpSpPr>
          <p:grpSp>
            <p:nvGrpSpPr>
              <p:cNvPr id="15" name="グループ化 14">
                <a:extLst>
                  <a:ext uri="{FF2B5EF4-FFF2-40B4-BE49-F238E27FC236}">
                    <a16:creationId xmlns:a16="http://schemas.microsoft.com/office/drawing/2014/main" id="{3B9E1848-A62E-F449-B3CC-5663B604AD90}"/>
                  </a:ext>
                </a:extLst>
              </p:cNvPr>
              <p:cNvGrpSpPr/>
              <p:nvPr/>
            </p:nvGrpSpPr>
            <p:grpSpPr>
              <a:xfrm>
                <a:off x="3309934" y="3372024"/>
                <a:ext cx="396000" cy="505151"/>
                <a:chOff x="3309934" y="3372024"/>
                <a:chExt cx="396000" cy="505151"/>
              </a:xfrm>
            </p:grpSpPr>
            <p:sp>
              <p:nvSpPr>
                <p:cNvPr id="100" name="正方形/長方形 99">
                  <a:extLst>
                    <a:ext uri="{FF2B5EF4-FFF2-40B4-BE49-F238E27FC236}">
                      <a16:creationId xmlns:a16="http://schemas.microsoft.com/office/drawing/2014/main" id="{7E815E8C-2AAF-C84E-B9AC-CF67CE317553}"/>
                    </a:ext>
                  </a:extLst>
                </p:cNvPr>
                <p:cNvSpPr/>
                <p:nvPr/>
              </p:nvSpPr>
              <p:spPr>
                <a:xfrm>
                  <a:off x="3330954" y="3372024"/>
                  <a:ext cx="360000" cy="497937"/>
                </a:xfrm>
                <a:prstGeom prst="rect">
                  <a:avLst/>
                </a:prstGeom>
                <a:solidFill>
                  <a:schemeClr val="bg1"/>
                </a:solidFill>
                <a:ln>
                  <a:noFill/>
                </a:ln>
              </p:spPr>
              <p:style>
                <a:lnRef idx="2">
                  <a:schemeClr val="accent3">
                    <a:shade val="50000"/>
                  </a:schemeClr>
                </a:lnRef>
                <a:fillRef idx="1">
                  <a:schemeClr val="accent3"/>
                </a:fillRef>
                <a:effectRef idx="0">
                  <a:schemeClr val="accent3"/>
                </a:effectRef>
                <a:fontRef idx="minor">
                  <a:schemeClr val="lt1"/>
                </a:fontRef>
              </p:style>
              <p:txBody>
                <a:bodyPr wrap="none" lIns="0" rIns="0" rtlCol="0" anchor="ctr"/>
                <a:lstStyle/>
                <a:p>
                  <a:pPr algn="ctr"/>
                  <a:endParaRPr sz="1600" dirty="0">
                    <a:solidFill>
                      <a:schemeClr val="bg1"/>
                    </a:solidFill>
                    <a:latin typeface="ヒラギノ角ゴ StdN W8"/>
                    <a:ea typeface="ヒラギノ角ゴ StdN W8"/>
                    <a:cs typeface="ヒラギノ角ゴ StdN W8"/>
                  </a:endParaRPr>
                </a:p>
              </p:txBody>
            </p:sp>
            <p:grpSp>
              <p:nvGrpSpPr>
                <p:cNvPr id="101" name="グループ化 100">
                  <a:extLst>
                    <a:ext uri="{FF2B5EF4-FFF2-40B4-BE49-F238E27FC236}">
                      <a16:creationId xmlns:a16="http://schemas.microsoft.com/office/drawing/2014/main" id="{A3EDCE41-B3D5-F547-B096-61FFB9B8D521}"/>
                    </a:ext>
                  </a:extLst>
                </p:cNvPr>
                <p:cNvGrpSpPr/>
                <p:nvPr/>
              </p:nvGrpSpPr>
              <p:grpSpPr>
                <a:xfrm>
                  <a:off x="3309934" y="3373175"/>
                  <a:ext cx="396000" cy="504000"/>
                  <a:chOff x="4091179" y="3875366"/>
                  <a:chExt cx="468000" cy="584139"/>
                </a:xfrm>
              </p:grpSpPr>
              <p:pic>
                <p:nvPicPr>
                  <p:cNvPr id="102" name="図 101" descr="図形 が含まれている画像&#10;&#10;自動的に生成された説明">
                    <a:extLst>
                      <a:ext uri="{FF2B5EF4-FFF2-40B4-BE49-F238E27FC236}">
                        <a16:creationId xmlns:a16="http://schemas.microsoft.com/office/drawing/2014/main" id="{0A8F79F8-AD58-CB4A-AEBF-8F2D093644F6}"/>
                      </a:ext>
                    </a:extLst>
                  </p:cNvPr>
                  <p:cNvPicPr>
                    <a:picLocks noChangeAspect="1"/>
                  </p:cNvPicPr>
                  <p:nvPr/>
                </p:nvPicPr>
                <p:blipFill rotWithShape="1">
                  <a:blip r:embed="rId5">
                    <a:duotone>
                      <a:schemeClr val="accent5">
                        <a:shade val="45000"/>
                        <a:satMod val="135000"/>
                      </a:schemeClr>
                      <a:prstClr val="white"/>
                    </a:duotone>
                  </a:blip>
                  <a:srcRect t="18711" b="20341"/>
                  <a:stretch/>
                </p:blipFill>
                <p:spPr>
                  <a:xfrm>
                    <a:off x="4091179" y="3875366"/>
                    <a:ext cx="468000" cy="285242"/>
                  </a:xfrm>
                  <a:prstGeom prst="rect">
                    <a:avLst/>
                  </a:prstGeom>
                </p:spPr>
              </p:pic>
              <p:pic>
                <p:nvPicPr>
                  <p:cNvPr id="103" name="図 102" descr="図形 が含まれている画像&#10;&#10;自動的に生成された説明">
                    <a:extLst>
                      <a:ext uri="{FF2B5EF4-FFF2-40B4-BE49-F238E27FC236}">
                        <a16:creationId xmlns:a16="http://schemas.microsoft.com/office/drawing/2014/main" id="{2A98BE91-F8F2-B64B-B896-E81C40CD2D12}"/>
                      </a:ext>
                    </a:extLst>
                  </p:cNvPr>
                  <p:cNvPicPr>
                    <a:picLocks noChangeAspect="1"/>
                  </p:cNvPicPr>
                  <p:nvPr/>
                </p:nvPicPr>
                <p:blipFill rotWithShape="1">
                  <a:blip r:embed="rId5">
                    <a:duotone>
                      <a:schemeClr val="accent5">
                        <a:shade val="45000"/>
                        <a:satMod val="135000"/>
                      </a:schemeClr>
                      <a:prstClr val="white"/>
                    </a:duotone>
                  </a:blip>
                  <a:srcRect t="18711" b="20341"/>
                  <a:stretch/>
                </p:blipFill>
                <p:spPr>
                  <a:xfrm>
                    <a:off x="4091179" y="4174263"/>
                    <a:ext cx="468000" cy="285242"/>
                  </a:xfrm>
                  <a:prstGeom prst="rect">
                    <a:avLst/>
                  </a:prstGeom>
                </p:spPr>
              </p:pic>
            </p:grpSp>
          </p:grpSp>
          <p:grpSp>
            <p:nvGrpSpPr>
              <p:cNvPr id="14" name="グループ化 13">
                <a:extLst>
                  <a:ext uri="{FF2B5EF4-FFF2-40B4-BE49-F238E27FC236}">
                    <a16:creationId xmlns:a16="http://schemas.microsoft.com/office/drawing/2014/main" id="{30E4B285-0B42-424C-A050-5042306F3EE0}"/>
                  </a:ext>
                </a:extLst>
              </p:cNvPr>
              <p:cNvGrpSpPr/>
              <p:nvPr/>
            </p:nvGrpSpPr>
            <p:grpSpPr>
              <a:xfrm>
                <a:off x="3755102" y="3372024"/>
                <a:ext cx="396000" cy="505151"/>
                <a:chOff x="3755102" y="3372024"/>
                <a:chExt cx="396000" cy="505151"/>
              </a:xfrm>
            </p:grpSpPr>
            <p:sp>
              <p:nvSpPr>
                <p:cNvPr id="106" name="正方形/長方形 105">
                  <a:extLst>
                    <a:ext uri="{FF2B5EF4-FFF2-40B4-BE49-F238E27FC236}">
                      <a16:creationId xmlns:a16="http://schemas.microsoft.com/office/drawing/2014/main" id="{17741258-AADD-454F-943A-11730C70F24F}"/>
                    </a:ext>
                  </a:extLst>
                </p:cNvPr>
                <p:cNvSpPr/>
                <p:nvPr/>
              </p:nvSpPr>
              <p:spPr>
                <a:xfrm>
                  <a:off x="3773102" y="3372024"/>
                  <a:ext cx="360000" cy="497937"/>
                </a:xfrm>
                <a:prstGeom prst="rect">
                  <a:avLst/>
                </a:prstGeom>
                <a:solidFill>
                  <a:schemeClr val="bg1"/>
                </a:solidFill>
                <a:ln>
                  <a:noFill/>
                </a:ln>
              </p:spPr>
              <p:style>
                <a:lnRef idx="2">
                  <a:schemeClr val="accent3">
                    <a:shade val="50000"/>
                  </a:schemeClr>
                </a:lnRef>
                <a:fillRef idx="1">
                  <a:schemeClr val="accent3"/>
                </a:fillRef>
                <a:effectRef idx="0">
                  <a:schemeClr val="accent3"/>
                </a:effectRef>
                <a:fontRef idx="minor">
                  <a:schemeClr val="lt1"/>
                </a:fontRef>
              </p:style>
              <p:txBody>
                <a:bodyPr wrap="none" lIns="0" rIns="0" rtlCol="0" anchor="ctr"/>
                <a:lstStyle/>
                <a:p>
                  <a:pPr algn="ctr"/>
                  <a:endParaRPr sz="1600" dirty="0">
                    <a:solidFill>
                      <a:schemeClr val="bg1"/>
                    </a:solidFill>
                    <a:latin typeface="ヒラギノ角ゴ StdN W8"/>
                    <a:ea typeface="ヒラギノ角ゴ StdN W8"/>
                    <a:cs typeface="ヒラギノ角ゴ StdN W8"/>
                  </a:endParaRPr>
                </a:p>
              </p:txBody>
            </p:sp>
            <p:grpSp>
              <p:nvGrpSpPr>
                <p:cNvPr id="108" name="グループ化 107">
                  <a:extLst>
                    <a:ext uri="{FF2B5EF4-FFF2-40B4-BE49-F238E27FC236}">
                      <a16:creationId xmlns:a16="http://schemas.microsoft.com/office/drawing/2014/main" id="{E359AD9F-641E-8742-BEE6-70D5FFC80A42}"/>
                    </a:ext>
                  </a:extLst>
                </p:cNvPr>
                <p:cNvGrpSpPr/>
                <p:nvPr/>
              </p:nvGrpSpPr>
              <p:grpSpPr>
                <a:xfrm>
                  <a:off x="3755102" y="3373175"/>
                  <a:ext cx="396000" cy="504000"/>
                  <a:chOff x="4718159" y="3875366"/>
                  <a:chExt cx="468000" cy="584139"/>
                </a:xfrm>
              </p:grpSpPr>
              <p:pic>
                <p:nvPicPr>
                  <p:cNvPr id="109" name="図 108" descr="図形 が含まれている画像&#10;&#10;自動的に生成された説明">
                    <a:extLst>
                      <a:ext uri="{FF2B5EF4-FFF2-40B4-BE49-F238E27FC236}">
                        <a16:creationId xmlns:a16="http://schemas.microsoft.com/office/drawing/2014/main" id="{7C0CC0D9-6880-7647-925A-1C866E84E361}"/>
                      </a:ext>
                    </a:extLst>
                  </p:cNvPr>
                  <p:cNvPicPr>
                    <a:picLocks noChangeAspect="1"/>
                  </p:cNvPicPr>
                  <p:nvPr/>
                </p:nvPicPr>
                <p:blipFill rotWithShape="1">
                  <a:blip r:embed="rId5">
                    <a:duotone>
                      <a:schemeClr val="bg2">
                        <a:shade val="45000"/>
                        <a:satMod val="135000"/>
                      </a:schemeClr>
                      <a:prstClr val="white"/>
                    </a:duotone>
                  </a:blip>
                  <a:srcRect t="18711" b="20341"/>
                  <a:stretch/>
                </p:blipFill>
                <p:spPr>
                  <a:xfrm>
                    <a:off x="4718159" y="3875366"/>
                    <a:ext cx="468000" cy="285242"/>
                  </a:xfrm>
                  <a:prstGeom prst="rect">
                    <a:avLst/>
                  </a:prstGeom>
                </p:spPr>
              </p:pic>
              <p:pic>
                <p:nvPicPr>
                  <p:cNvPr id="110" name="図 109" descr="図形 が含まれている画像&#10;&#10;自動的に生成された説明">
                    <a:extLst>
                      <a:ext uri="{FF2B5EF4-FFF2-40B4-BE49-F238E27FC236}">
                        <a16:creationId xmlns:a16="http://schemas.microsoft.com/office/drawing/2014/main" id="{1D1F74E3-D095-4946-8B02-F062B30960EA}"/>
                      </a:ext>
                    </a:extLst>
                  </p:cNvPr>
                  <p:cNvPicPr>
                    <a:picLocks noChangeAspect="1"/>
                  </p:cNvPicPr>
                  <p:nvPr/>
                </p:nvPicPr>
                <p:blipFill rotWithShape="1">
                  <a:blip r:embed="rId5">
                    <a:duotone>
                      <a:schemeClr val="bg2">
                        <a:shade val="45000"/>
                        <a:satMod val="135000"/>
                      </a:schemeClr>
                      <a:prstClr val="white"/>
                    </a:duotone>
                  </a:blip>
                  <a:srcRect t="18711" b="20341"/>
                  <a:stretch/>
                </p:blipFill>
                <p:spPr>
                  <a:xfrm>
                    <a:off x="4718159" y="4174263"/>
                    <a:ext cx="468000" cy="285242"/>
                  </a:xfrm>
                  <a:prstGeom prst="rect">
                    <a:avLst/>
                  </a:prstGeom>
                </p:spPr>
              </p:pic>
            </p:grpSp>
          </p:grpSp>
          <p:grpSp>
            <p:nvGrpSpPr>
              <p:cNvPr id="16" name="グループ化 15">
                <a:extLst>
                  <a:ext uri="{FF2B5EF4-FFF2-40B4-BE49-F238E27FC236}">
                    <a16:creationId xmlns:a16="http://schemas.microsoft.com/office/drawing/2014/main" id="{DB721082-4D8E-C145-B686-86EED031DED7}"/>
                  </a:ext>
                </a:extLst>
              </p:cNvPr>
              <p:cNvGrpSpPr/>
              <p:nvPr/>
            </p:nvGrpSpPr>
            <p:grpSpPr>
              <a:xfrm>
                <a:off x="4200270" y="3372024"/>
                <a:ext cx="396000" cy="505151"/>
                <a:chOff x="4200270" y="3372024"/>
                <a:chExt cx="396000" cy="505151"/>
              </a:xfrm>
            </p:grpSpPr>
            <p:sp>
              <p:nvSpPr>
                <p:cNvPr id="113" name="正方形/長方形 112">
                  <a:extLst>
                    <a:ext uri="{FF2B5EF4-FFF2-40B4-BE49-F238E27FC236}">
                      <a16:creationId xmlns:a16="http://schemas.microsoft.com/office/drawing/2014/main" id="{A7373043-B108-D64B-B884-1F9E8080BA44}"/>
                    </a:ext>
                  </a:extLst>
                </p:cNvPr>
                <p:cNvSpPr/>
                <p:nvPr/>
              </p:nvSpPr>
              <p:spPr>
                <a:xfrm>
                  <a:off x="4221290" y="3372024"/>
                  <a:ext cx="360000" cy="497937"/>
                </a:xfrm>
                <a:prstGeom prst="rect">
                  <a:avLst/>
                </a:prstGeom>
                <a:solidFill>
                  <a:schemeClr val="bg1"/>
                </a:solidFill>
                <a:ln>
                  <a:noFill/>
                </a:ln>
              </p:spPr>
              <p:style>
                <a:lnRef idx="2">
                  <a:schemeClr val="accent3">
                    <a:shade val="50000"/>
                  </a:schemeClr>
                </a:lnRef>
                <a:fillRef idx="1">
                  <a:schemeClr val="accent3"/>
                </a:fillRef>
                <a:effectRef idx="0">
                  <a:schemeClr val="accent3"/>
                </a:effectRef>
                <a:fontRef idx="minor">
                  <a:schemeClr val="lt1"/>
                </a:fontRef>
              </p:style>
              <p:txBody>
                <a:bodyPr wrap="none" lIns="0" rIns="0" rtlCol="0" anchor="ctr"/>
                <a:lstStyle/>
                <a:p>
                  <a:pPr algn="ctr"/>
                  <a:endParaRPr sz="1600" dirty="0">
                    <a:solidFill>
                      <a:schemeClr val="bg1"/>
                    </a:solidFill>
                    <a:latin typeface="ヒラギノ角ゴ StdN W8"/>
                    <a:ea typeface="ヒラギノ角ゴ StdN W8"/>
                    <a:cs typeface="ヒラギノ角ゴ StdN W8"/>
                  </a:endParaRPr>
                </a:p>
              </p:txBody>
            </p:sp>
            <p:grpSp>
              <p:nvGrpSpPr>
                <p:cNvPr id="114" name="グループ化 113">
                  <a:extLst>
                    <a:ext uri="{FF2B5EF4-FFF2-40B4-BE49-F238E27FC236}">
                      <a16:creationId xmlns:a16="http://schemas.microsoft.com/office/drawing/2014/main" id="{31623CEC-6C2F-A641-934F-374E2BA3409B}"/>
                    </a:ext>
                  </a:extLst>
                </p:cNvPr>
                <p:cNvGrpSpPr/>
                <p:nvPr/>
              </p:nvGrpSpPr>
              <p:grpSpPr>
                <a:xfrm>
                  <a:off x="4200270" y="3373175"/>
                  <a:ext cx="396000" cy="504000"/>
                  <a:chOff x="5270896" y="3875366"/>
                  <a:chExt cx="468000" cy="584139"/>
                </a:xfrm>
              </p:grpSpPr>
              <p:pic>
                <p:nvPicPr>
                  <p:cNvPr id="117" name="図 116" descr="図形 が含まれている画像&#10;&#10;自動的に生成された説明">
                    <a:extLst>
                      <a:ext uri="{FF2B5EF4-FFF2-40B4-BE49-F238E27FC236}">
                        <a16:creationId xmlns:a16="http://schemas.microsoft.com/office/drawing/2014/main" id="{B23C9900-0603-1445-83EC-3692405DDACD}"/>
                      </a:ext>
                    </a:extLst>
                  </p:cNvPr>
                  <p:cNvPicPr>
                    <a:picLocks noChangeAspect="1"/>
                  </p:cNvPicPr>
                  <p:nvPr/>
                </p:nvPicPr>
                <p:blipFill rotWithShape="1">
                  <a:blip r:embed="rId5">
                    <a:duotone>
                      <a:schemeClr val="accent1">
                        <a:shade val="45000"/>
                        <a:satMod val="135000"/>
                      </a:schemeClr>
                      <a:prstClr val="white"/>
                    </a:duotone>
                  </a:blip>
                  <a:srcRect t="18711" b="20341"/>
                  <a:stretch/>
                </p:blipFill>
                <p:spPr>
                  <a:xfrm>
                    <a:off x="5270896" y="3875366"/>
                    <a:ext cx="468000" cy="285242"/>
                  </a:xfrm>
                  <a:prstGeom prst="rect">
                    <a:avLst/>
                  </a:prstGeom>
                </p:spPr>
              </p:pic>
              <p:pic>
                <p:nvPicPr>
                  <p:cNvPr id="119" name="図 118" descr="図形 が含まれている画像&#10;&#10;自動的に生成された説明">
                    <a:extLst>
                      <a:ext uri="{FF2B5EF4-FFF2-40B4-BE49-F238E27FC236}">
                        <a16:creationId xmlns:a16="http://schemas.microsoft.com/office/drawing/2014/main" id="{81FD9830-9B9F-444B-9EC6-EC9D2540243B}"/>
                      </a:ext>
                    </a:extLst>
                  </p:cNvPr>
                  <p:cNvPicPr>
                    <a:picLocks noChangeAspect="1"/>
                  </p:cNvPicPr>
                  <p:nvPr/>
                </p:nvPicPr>
                <p:blipFill rotWithShape="1">
                  <a:blip r:embed="rId5">
                    <a:duotone>
                      <a:schemeClr val="accent1">
                        <a:shade val="45000"/>
                        <a:satMod val="135000"/>
                      </a:schemeClr>
                      <a:prstClr val="white"/>
                    </a:duotone>
                  </a:blip>
                  <a:srcRect t="18711" b="20341"/>
                  <a:stretch/>
                </p:blipFill>
                <p:spPr>
                  <a:xfrm>
                    <a:off x="5270896" y="4174263"/>
                    <a:ext cx="468000" cy="285242"/>
                  </a:xfrm>
                  <a:prstGeom prst="rect">
                    <a:avLst/>
                  </a:prstGeom>
                </p:spPr>
              </p:pic>
            </p:grpSp>
          </p:grpSp>
        </p:grpSp>
      </p:grpSp>
      <p:grpSp>
        <p:nvGrpSpPr>
          <p:cNvPr id="20" name="グループ化 19">
            <a:extLst>
              <a:ext uri="{FF2B5EF4-FFF2-40B4-BE49-F238E27FC236}">
                <a16:creationId xmlns:a16="http://schemas.microsoft.com/office/drawing/2014/main" id="{40CFEBDE-582D-CE4A-90C0-16F5FEE9AB21}"/>
              </a:ext>
            </a:extLst>
          </p:cNvPr>
          <p:cNvGrpSpPr/>
          <p:nvPr/>
        </p:nvGrpSpPr>
        <p:grpSpPr>
          <a:xfrm>
            <a:off x="9984985" y="3132716"/>
            <a:ext cx="2079635" cy="472320"/>
            <a:chOff x="9984985" y="3132716"/>
            <a:chExt cx="2079635" cy="472320"/>
          </a:xfrm>
        </p:grpSpPr>
        <p:sp>
          <p:nvSpPr>
            <p:cNvPr id="4" name="角丸四角形 3">
              <a:extLst>
                <a:ext uri="{FF2B5EF4-FFF2-40B4-BE49-F238E27FC236}">
                  <a16:creationId xmlns:a16="http://schemas.microsoft.com/office/drawing/2014/main" id="{309B95C3-F39B-324A-BC6A-BA60E266BB74}"/>
                </a:ext>
              </a:extLst>
            </p:cNvPr>
            <p:cNvSpPr/>
            <p:nvPr/>
          </p:nvSpPr>
          <p:spPr>
            <a:xfrm>
              <a:off x="9984985" y="3132716"/>
              <a:ext cx="2079635" cy="472320"/>
            </a:xfrm>
            <a:prstGeom prst="roundRect">
              <a:avLst/>
            </a:prstGeom>
            <a:solidFill>
              <a:schemeClr val="tx1">
                <a:lumMod val="65000"/>
                <a:lumOff val="35000"/>
              </a:schemeClr>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none" lIns="576000" tIns="23057" rIns="0" bIns="23057" numCol="1" spcCol="1270" anchor="ctr" anchorCtr="0">
              <a:noAutofit/>
            </a:bodyPr>
            <a:lstStyle/>
            <a:p>
              <a:pPr marL="0" lvl="0" indent="0" defTabSz="711200">
                <a:lnSpc>
                  <a:spcPct val="90000"/>
                </a:lnSpc>
                <a:spcBef>
                  <a:spcPct val="0"/>
                </a:spcBef>
                <a:spcAft>
                  <a:spcPct val="35000"/>
                </a:spcAft>
                <a:buNone/>
              </a:pPr>
              <a:r>
                <a:rPr lang="ja-JP" altLang="en-US" sz="1600" b="1" kern="1200">
                  <a:latin typeface="Century Gothic" panose="020B0502020202020204" pitchFamily="34" charset="0"/>
                  <a:ea typeface="Meiryo UI" panose="020B0604030504040204" pitchFamily="34" charset="-128"/>
                </a:rPr>
                <a:t>講義用</a:t>
              </a:r>
              <a:r>
                <a:rPr lang="en-US" altLang="ja-JP" sz="1600" b="1" kern="1200" dirty="0">
                  <a:latin typeface="Century Gothic" panose="020B0502020202020204" pitchFamily="34" charset="0"/>
                  <a:ea typeface="Meiryo UI" panose="020B0604030504040204" pitchFamily="34" charset="-128"/>
                </a:rPr>
                <a:t>LMS</a:t>
              </a:r>
              <a:endParaRPr kumimoji="1" lang="ja-JP" altLang="en-US" sz="1600" b="1" kern="1200">
                <a:latin typeface="Century Gothic" panose="020B0502020202020204" pitchFamily="34" charset="0"/>
                <a:ea typeface="Meiryo UI" panose="020B0604030504040204" pitchFamily="34" charset="-128"/>
              </a:endParaRPr>
            </a:p>
          </p:txBody>
        </p:sp>
        <p:pic>
          <p:nvPicPr>
            <p:cNvPr id="49" name="グラフィックス 48" descr="サーバー">
              <a:extLst>
                <a:ext uri="{FF2B5EF4-FFF2-40B4-BE49-F238E27FC236}">
                  <a16:creationId xmlns:a16="http://schemas.microsoft.com/office/drawing/2014/main" id="{F4B9F6D7-D99D-3743-B041-362B8D05B65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124963" y="3152876"/>
              <a:ext cx="432000" cy="432000"/>
            </a:xfrm>
            <a:prstGeom prst="rect">
              <a:avLst/>
            </a:prstGeom>
          </p:spPr>
        </p:pic>
      </p:grpSp>
      <p:grpSp>
        <p:nvGrpSpPr>
          <p:cNvPr id="13" name="グループ化 12">
            <a:extLst>
              <a:ext uri="{FF2B5EF4-FFF2-40B4-BE49-F238E27FC236}">
                <a16:creationId xmlns:a16="http://schemas.microsoft.com/office/drawing/2014/main" id="{E3DE11FF-6D89-C04F-A589-4DBA0390345A}"/>
              </a:ext>
            </a:extLst>
          </p:cNvPr>
          <p:cNvGrpSpPr/>
          <p:nvPr/>
        </p:nvGrpSpPr>
        <p:grpSpPr>
          <a:xfrm>
            <a:off x="9984985" y="3870114"/>
            <a:ext cx="2079635" cy="475861"/>
            <a:chOff x="9984985" y="4078263"/>
            <a:chExt cx="2079635" cy="475861"/>
          </a:xfrm>
        </p:grpSpPr>
        <p:sp>
          <p:nvSpPr>
            <p:cNvPr id="8" name="角丸四角形 7">
              <a:extLst>
                <a:ext uri="{FF2B5EF4-FFF2-40B4-BE49-F238E27FC236}">
                  <a16:creationId xmlns:a16="http://schemas.microsoft.com/office/drawing/2014/main" id="{CF67A3F2-8211-0041-8FAF-52EC9470C2E2}"/>
                </a:ext>
              </a:extLst>
            </p:cNvPr>
            <p:cNvSpPr/>
            <p:nvPr/>
          </p:nvSpPr>
          <p:spPr>
            <a:xfrm>
              <a:off x="9984985" y="4078263"/>
              <a:ext cx="2079635" cy="472320"/>
            </a:xfrm>
            <a:prstGeom prst="roundRect">
              <a:avLst/>
            </a:prstGeom>
            <a:solidFill>
              <a:schemeClr val="tx1">
                <a:lumMod val="65000"/>
                <a:lumOff val="35000"/>
              </a:schemeClr>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none" lIns="576000" tIns="23057" rIns="0" bIns="23057" numCol="1" spcCol="1270" anchor="ctr" anchorCtr="0">
              <a:noAutofit/>
            </a:bodyPr>
            <a:lstStyle/>
            <a:p>
              <a:pPr marL="0" lvl="0" indent="0" defTabSz="711200">
                <a:lnSpc>
                  <a:spcPct val="90000"/>
                </a:lnSpc>
                <a:spcBef>
                  <a:spcPct val="0"/>
                </a:spcBef>
                <a:spcAft>
                  <a:spcPct val="35000"/>
                </a:spcAft>
                <a:buNone/>
              </a:pPr>
              <a:r>
                <a:rPr kumimoji="1" lang="ja-JP" altLang="en-US" sz="1600" b="1" kern="1200">
                  <a:latin typeface="Century Gothic" panose="020B0502020202020204" pitchFamily="34" charset="0"/>
                  <a:ea typeface="Meiryo UI" panose="020B0604030504040204" pitchFamily="34" charset="-128"/>
                </a:rPr>
                <a:t>公開講座用</a:t>
              </a:r>
              <a:r>
                <a:rPr kumimoji="1" lang="en-US" altLang="ja-JP" sz="1600" b="1" kern="1200" dirty="0">
                  <a:latin typeface="Century Gothic" panose="020B0502020202020204" pitchFamily="34" charset="0"/>
                  <a:ea typeface="Meiryo UI" panose="020B0604030504040204" pitchFamily="34" charset="-128"/>
                </a:rPr>
                <a:t>LMS</a:t>
              </a:r>
              <a:endParaRPr kumimoji="1" lang="ja-JP" altLang="en-US" sz="1600" b="1" kern="1200">
                <a:latin typeface="Century Gothic" panose="020B0502020202020204" pitchFamily="34" charset="0"/>
                <a:ea typeface="Meiryo UI" panose="020B0604030504040204" pitchFamily="34" charset="-128"/>
              </a:endParaRPr>
            </a:p>
          </p:txBody>
        </p:sp>
        <p:pic>
          <p:nvPicPr>
            <p:cNvPr id="52" name="グラフィックス 51" descr="サーバー">
              <a:extLst>
                <a:ext uri="{FF2B5EF4-FFF2-40B4-BE49-F238E27FC236}">
                  <a16:creationId xmlns:a16="http://schemas.microsoft.com/office/drawing/2014/main" id="{77F55E25-276B-9345-8F34-5BB9DAD3FDD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124963" y="4122124"/>
              <a:ext cx="432000" cy="432000"/>
            </a:xfrm>
            <a:prstGeom prst="rect">
              <a:avLst/>
            </a:prstGeom>
          </p:spPr>
        </p:pic>
      </p:grpSp>
      <p:grpSp>
        <p:nvGrpSpPr>
          <p:cNvPr id="9" name="グループ化 8">
            <a:extLst>
              <a:ext uri="{FF2B5EF4-FFF2-40B4-BE49-F238E27FC236}">
                <a16:creationId xmlns:a16="http://schemas.microsoft.com/office/drawing/2014/main" id="{EA0EC3BA-663B-E04D-8004-18EF50B87361}"/>
              </a:ext>
            </a:extLst>
          </p:cNvPr>
          <p:cNvGrpSpPr/>
          <p:nvPr/>
        </p:nvGrpSpPr>
        <p:grpSpPr>
          <a:xfrm>
            <a:off x="9984985" y="4611053"/>
            <a:ext cx="2079635" cy="472320"/>
            <a:chOff x="9984985" y="4691422"/>
            <a:chExt cx="2079635" cy="472320"/>
          </a:xfrm>
        </p:grpSpPr>
        <p:sp>
          <p:nvSpPr>
            <p:cNvPr id="51" name="角丸四角形 50">
              <a:extLst>
                <a:ext uri="{FF2B5EF4-FFF2-40B4-BE49-F238E27FC236}">
                  <a16:creationId xmlns:a16="http://schemas.microsoft.com/office/drawing/2014/main" id="{7A8B18BF-B825-6A4E-90FB-8D0395463612}"/>
                </a:ext>
              </a:extLst>
            </p:cNvPr>
            <p:cNvSpPr/>
            <p:nvPr/>
          </p:nvSpPr>
          <p:spPr>
            <a:xfrm>
              <a:off x="9984985" y="4691422"/>
              <a:ext cx="2079635" cy="472320"/>
            </a:xfrm>
            <a:prstGeom prst="roundRect">
              <a:avLst/>
            </a:prstGeom>
            <a:solidFill>
              <a:schemeClr val="tx1">
                <a:lumMod val="65000"/>
                <a:lumOff val="35000"/>
              </a:schemeClr>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none" lIns="576000" tIns="23057" rIns="0" bIns="23057" numCol="1" spcCol="1270" anchor="ctr" anchorCtr="0">
              <a:noAutofit/>
            </a:bodyPr>
            <a:lstStyle/>
            <a:p>
              <a:pPr marL="0" lvl="0" indent="0" defTabSz="711200">
                <a:lnSpc>
                  <a:spcPct val="90000"/>
                </a:lnSpc>
                <a:spcBef>
                  <a:spcPct val="0"/>
                </a:spcBef>
                <a:spcAft>
                  <a:spcPct val="35000"/>
                </a:spcAft>
                <a:buNone/>
              </a:pPr>
              <a:r>
                <a:rPr kumimoji="1" lang="en-US" altLang="ja-JP" sz="1600" b="1" kern="1200" dirty="0">
                  <a:latin typeface="Century Gothic" panose="020B0502020202020204" pitchFamily="34" charset="0"/>
                  <a:ea typeface="Meiryo UI" panose="020B0604030504040204" pitchFamily="34" charset="-128"/>
                </a:rPr>
                <a:t>MOOC</a:t>
              </a:r>
              <a:endParaRPr kumimoji="1" lang="ja-JP" altLang="en-US" sz="1600" b="1" kern="1200">
                <a:latin typeface="Century Gothic" panose="020B0502020202020204" pitchFamily="34" charset="0"/>
                <a:ea typeface="Meiryo UI" panose="020B0604030504040204" pitchFamily="34" charset="-128"/>
              </a:endParaRPr>
            </a:p>
          </p:txBody>
        </p:sp>
        <p:pic>
          <p:nvPicPr>
            <p:cNvPr id="53" name="グラフィックス 52" descr="サーバー">
              <a:extLst>
                <a:ext uri="{FF2B5EF4-FFF2-40B4-BE49-F238E27FC236}">
                  <a16:creationId xmlns:a16="http://schemas.microsoft.com/office/drawing/2014/main" id="{2E2C4642-D869-984D-9F6B-784023D903E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124963" y="4711582"/>
              <a:ext cx="432000" cy="432000"/>
            </a:xfrm>
            <a:prstGeom prst="rect">
              <a:avLst/>
            </a:prstGeom>
          </p:spPr>
        </p:pic>
      </p:grpSp>
      <p:grpSp>
        <p:nvGrpSpPr>
          <p:cNvPr id="7" name="グループ化 6">
            <a:extLst>
              <a:ext uri="{FF2B5EF4-FFF2-40B4-BE49-F238E27FC236}">
                <a16:creationId xmlns:a16="http://schemas.microsoft.com/office/drawing/2014/main" id="{892F0ECE-913D-5245-8904-53F2F4225081}"/>
              </a:ext>
            </a:extLst>
          </p:cNvPr>
          <p:cNvGrpSpPr/>
          <p:nvPr/>
        </p:nvGrpSpPr>
        <p:grpSpPr>
          <a:xfrm>
            <a:off x="9984985" y="5348451"/>
            <a:ext cx="2079635" cy="472320"/>
            <a:chOff x="9984985" y="5348451"/>
            <a:chExt cx="2079635" cy="472320"/>
          </a:xfrm>
        </p:grpSpPr>
        <p:sp>
          <p:nvSpPr>
            <p:cNvPr id="11" name="角丸四角形 10">
              <a:extLst>
                <a:ext uri="{FF2B5EF4-FFF2-40B4-BE49-F238E27FC236}">
                  <a16:creationId xmlns:a16="http://schemas.microsoft.com/office/drawing/2014/main" id="{9E9B65C2-8171-EB47-9CEF-1407961C9736}"/>
                </a:ext>
              </a:extLst>
            </p:cNvPr>
            <p:cNvSpPr/>
            <p:nvPr/>
          </p:nvSpPr>
          <p:spPr>
            <a:xfrm>
              <a:off x="9984985" y="5348451"/>
              <a:ext cx="2079635" cy="472320"/>
            </a:xfrm>
            <a:prstGeom prst="roundRect">
              <a:avLst/>
            </a:prstGeom>
            <a:solidFill>
              <a:schemeClr val="tx1">
                <a:lumMod val="65000"/>
                <a:lumOff val="35000"/>
              </a:schemeClr>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none" lIns="576000" tIns="23057" rIns="0" bIns="23057" numCol="1" spcCol="1270" anchor="ctr" anchorCtr="0">
              <a:noAutofit/>
            </a:bodyPr>
            <a:lstStyle/>
            <a:p>
              <a:pPr marL="0" lvl="0" indent="0" defTabSz="711200">
                <a:lnSpc>
                  <a:spcPct val="90000"/>
                </a:lnSpc>
                <a:spcBef>
                  <a:spcPct val="0"/>
                </a:spcBef>
                <a:spcAft>
                  <a:spcPct val="35000"/>
                </a:spcAft>
                <a:buNone/>
              </a:pPr>
              <a:r>
                <a:rPr lang="ja-JP" altLang="en-US" sz="1600" b="1" kern="1200">
                  <a:latin typeface="Century Gothic" panose="020B0502020202020204" pitchFamily="34" charset="0"/>
                  <a:ea typeface="Meiryo UI" panose="020B0604030504040204" pitchFamily="34" charset="-128"/>
                </a:rPr>
                <a:t>有料講座</a:t>
              </a:r>
              <a:r>
                <a:rPr lang="en-US" altLang="ja-JP" sz="1600" b="1" dirty="0">
                  <a:latin typeface="Century Gothic" panose="020B0502020202020204" pitchFamily="34" charset="0"/>
                  <a:ea typeface="Meiryo UI" panose="020B0604030504040204" pitchFamily="34" charset="-128"/>
                </a:rPr>
                <a:t>LMS</a:t>
              </a:r>
              <a:endParaRPr lang="en-US" altLang="ja-JP" sz="1600" b="1" kern="1200" dirty="0">
                <a:latin typeface="Century Gothic" panose="020B0502020202020204" pitchFamily="34" charset="0"/>
                <a:ea typeface="Meiryo UI" panose="020B0604030504040204" pitchFamily="34" charset="-128"/>
              </a:endParaRPr>
            </a:p>
          </p:txBody>
        </p:sp>
        <p:pic>
          <p:nvPicPr>
            <p:cNvPr id="54" name="グラフィックス 53" descr="サーバー">
              <a:extLst>
                <a:ext uri="{FF2B5EF4-FFF2-40B4-BE49-F238E27FC236}">
                  <a16:creationId xmlns:a16="http://schemas.microsoft.com/office/drawing/2014/main" id="{BE097300-ADF7-5C46-8A21-720AC051DF3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124963" y="5368611"/>
              <a:ext cx="432000" cy="432000"/>
            </a:xfrm>
            <a:prstGeom prst="rect">
              <a:avLst/>
            </a:prstGeom>
          </p:spPr>
        </p:pic>
      </p:grpSp>
      <p:cxnSp>
        <p:nvCxnSpPr>
          <p:cNvPr id="60" name="直線コネクタ 51">
            <a:extLst>
              <a:ext uri="{FF2B5EF4-FFF2-40B4-BE49-F238E27FC236}">
                <a16:creationId xmlns:a16="http://schemas.microsoft.com/office/drawing/2014/main" id="{DDD58B55-FE15-3B40-8D79-9CF2FEEE1670}"/>
              </a:ext>
            </a:extLst>
          </p:cNvPr>
          <p:cNvCxnSpPr>
            <a:cxnSpLocks/>
            <a:stCxn id="4" idx="1"/>
            <a:endCxn id="253" idx="3"/>
          </p:cNvCxnSpPr>
          <p:nvPr/>
        </p:nvCxnSpPr>
        <p:spPr>
          <a:xfrm rot="10800000" flipV="1">
            <a:off x="9324957" y="3368875"/>
            <a:ext cx="660029" cy="1116759"/>
          </a:xfrm>
          <a:prstGeom prst="bentConnector3">
            <a:avLst>
              <a:gd name="adj1" fmla="val 50000"/>
            </a:avLst>
          </a:prstGeom>
          <a:ln w="41275">
            <a:solidFill>
              <a:schemeClr val="accent1"/>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64" name="直線コネクタ 51">
            <a:extLst>
              <a:ext uri="{FF2B5EF4-FFF2-40B4-BE49-F238E27FC236}">
                <a16:creationId xmlns:a16="http://schemas.microsoft.com/office/drawing/2014/main" id="{B65656A4-8436-0449-92EA-4033EE588731}"/>
              </a:ext>
            </a:extLst>
          </p:cNvPr>
          <p:cNvCxnSpPr>
            <a:cxnSpLocks/>
            <a:stCxn id="8" idx="1"/>
            <a:endCxn id="253" idx="3"/>
          </p:cNvCxnSpPr>
          <p:nvPr/>
        </p:nvCxnSpPr>
        <p:spPr>
          <a:xfrm rot="10800000" flipV="1">
            <a:off x="9324957" y="4106273"/>
            <a:ext cx="660029" cy="379361"/>
          </a:xfrm>
          <a:prstGeom prst="bentConnector3">
            <a:avLst>
              <a:gd name="adj1" fmla="val 50000"/>
            </a:avLst>
          </a:prstGeom>
          <a:ln w="41275">
            <a:solidFill>
              <a:schemeClr val="accent1"/>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65" name="直線コネクタ 51">
            <a:extLst>
              <a:ext uri="{FF2B5EF4-FFF2-40B4-BE49-F238E27FC236}">
                <a16:creationId xmlns:a16="http://schemas.microsoft.com/office/drawing/2014/main" id="{436E309A-CCC9-BD46-88A0-2C06B3669CDE}"/>
              </a:ext>
            </a:extLst>
          </p:cNvPr>
          <p:cNvCxnSpPr>
            <a:cxnSpLocks/>
            <a:stCxn id="51" idx="1"/>
            <a:endCxn id="253" idx="3"/>
          </p:cNvCxnSpPr>
          <p:nvPr/>
        </p:nvCxnSpPr>
        <p:spPr>
          <a:xfrm rot="10800000">
            <a:off x="9324957" y="4485635"/>
            <a:ext cx="660029" cy="361578"/>
          </a:xfrm>
          <a:prstGeom prst="bentConnector3">
            <a:avLst>
              <a:gd name="adj1" fmla="val 50000"/>
            </a:avLst>
          </a:prstGeom>
          <a:ln w="41275">
            <a:solidFill>
              <a:schemeClr val="accent1"/>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66" name="直線コネクタ 51">
            <a:extLst>
              <a:ext uri="{FF2B5EF4-FFF2-40B4-BE49-F238E27FC236}">
                <a16:creationId xmlns:a16="http://schemas.microsoft.com/office/drawing/2014/main" id="{5D983AD5-553B-3E49-AC6C-75991B41A075}"/>
              </a:ext>
            </a:extLst>
          </p:cNvPr>
          <p:cNvCxnSpPr>
            <a:cxnSpLocks/>
            <a:stCxn id="11" idx="1"/>
            <a:endCxn id="253" idx="3"/>
          </p:cNvCxnSpPr>
          <p:nvPr/>
        </p:nvCxnSpPr>
        <p:spPr>
          <a:xfrm rot="10800000">
            <a:off x="9324957" y="4485635"/>
            <a:ext cx="660029" cy="1098976"/>
          </a:xfrm>
          <a:prstGeom prst="bentConnector3">
            <a:avLst>
              <a:gd name="adj1" fmla="val 50000"/>
            </a:avLst>
          </a:prstGeom>
          <a:ln w="41275">
            <a:solidFill>
              <a:schemeClr val="accent1"/>
            </a:solidFill>
            <a:headEnd type="stealth"/>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2375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146A09AE-DEC1-8545-868D-18AD6D94B272}"/>
              </a:ext>
            </a:extLst>
          </p:cNvPr>
          <p:cNvSpPr>
            <a:spLocks noGrp="1"/>
          </p:cNvSpPr>
          <p:nvPr>
            <p:ph sz="quarter" idx="13"/>
          </p:nvPr>
        </p:nvSpPr>
        <p:spPr/>
        <p:txBody>
          <a:bodyPr/>
          <a:lstStyle/>
          <a:p>
            <a:r>
              <a:rPr lang="en-US" altLang="ja-JP" dirty="0"/>
              <a:t>https://</a:t>
            </a:r>
            <a:r>
              <a:rPr lang="en-US" altLang="ja-JP" dirty="0" err="1"/>
              <a:t>github.com</a:t>
            </a:r>
            <a:r>
              <a:rPr lang="en-US" altLang="ja-JP" dirty="0"/>
              <a:t>/</a:t>
            </a:r>
            <a:r>
              <a:rPr lang="en-US" altLang="ja-JP" dirty="0" err="1"/>
              <a:t>npocccties</a:t>
            </a:r>
            <a:r>
              <a:rPr lang="en-US" altLang="ja-JP" dirty="0"/>
              <a:t>/</a:t>
            </a:r>
            <a:r>
              <a:rPr lang="en-US" altLang="ja-JP" dirty="0" err="1"/>
              <a:t>ChibiCHiLO</a:t>
            </a:r>
            <a:endParaRPr lang="en-US" altLang="ja-JP" dirty="0"/>
          </a:p>
          <a:p>
            <a:r>
              <a:rPr lang="ja-JP" altLang="en-US"/>
              <a:t>実装計画</a:t>
            </a:r>
            <a:endParaRPr lang="en-US" altLang="ja-JP" dirty="0"/>
          </a:p>
          <a:p>
            <a:pPr lvl="2"/>
            <a:r>
              <a:rPr lang="en-US" altLang="ja-JP" dirty="0"/>
              <a:t>OER</a:t>
            </a:r>
            <a:r>
              <a:rPr lang="ja-JP" altLang="en-US"/>
              <a:t>のグラフ構造，視聴履歴の解析</a:t>
            </a:r>
            <a:endParaRPr lang="en-US" altLang="ja-JP" dirty="0"/>
          </a:p>
          <a:p>
            <a:pPr lvl="2"/>
            <a:r>
              <a:rPr lang="ja-JP" altLang="en-US"/>
              <a:t>教材提供者の貢献を視覚化</a:t>
            </a:r>
            <a:endParaRPr lang="ja-JP" altLang="en-US" dirty="0"/>
          </a:p>
          <a:p>
            <a:pPr lvl="2"/>
            <a:r>
              <a:rPr lang="en-US" altLang="ja-JP" dirty="0"/>
              <a:t>CHiBi-CHiLO</a:t>
            </a:r>
            <a:r>
              <a:rPr lang="ja-JP" altLang="en-US"/>
              <a:t>ベースの連携</a:t>
            </a:r>
            <a:endParaRPr lang="en-US" altLang="ja-JP" dirty="0"/>
          </a:p>
          <a:p>
            <a:endParaRPr lang="ja-JP" altLang="en-US" dirty="0"/>
          </a:p>
        </p:txBody>
      </p:sp>
      <p:sp>
        <p:nvSpPr>
          <p:cNvPr id="2" name="タイトル 1">
            <a:extLst>
              <a:ext uri="{FF2B5EF4-FFF2-40B4-BE49-F238E27FC236}">
                <a16:creationId xmlns:a16="http://schemas.microsoft.com/office/drawing/2014/main" id="{C3128C26-7C90-1249-A556-18D04BBED118}"/>
              </a:ext>
            </a:extLst>
          </p:cNvPr>
          <p:cNvSpPr>
            <a:spLocks noGrp="1"/>
          </p:cNvSpPr>
          <p:nvPr>
            <p:ph type="title"/>
          </p:nvPr>
        </p:nvSpPr>
        <p:spPr/>
        <p:txBody>
          <a:bodyPr/>
          <a:lstStyle/>
          <a:p>
            <a:r>
              <a:rPr kumimoji="1" lang="ja-JP" altLang="en-US" dirty="0"/>
              <a:t>今後の展望</a:t>
            </a:r>
          </a:p>
        </p:txBody>
      </p:sp>
      <p:sp>
        <p:nvSpPr>
          <p:cNvPr id="8" name="正方形/長方形 7">
            <a:extLst>
              <a:ext uri="{FF2B5EF4-FFF2-40B4-BE49-F238E27FC236}">
                <a16:creationId xmlns:a16="http://schemas.microsoft.com/office/drawing/2014/main" id="{EF5C34AE-714D-2948-9749-F22F1069EEE8}"/>
              </a:ext>
            </a:extLst>
          </p:cNvPr>
          <p:cNvSpPr/>
          <p:nvPr/>
        </p:nvSpPr>
        <p:spPr>
          <a:xfrm>
            <a:off x="3577522" y="3244334"/>
            <a:ext cx="184731" cy="369332"/>
          </a:xfrm>
          <a:prstGeom prst="rect">
            <a:avLst/>
          </a:prstGeom>
        </p:spPr>
        <p:txBody>
          <a:bodyPr wrap="none">
            <a:spAutoFit/>
          </a:bodyPr>
          <a:lstStyle/>
          <a:p>
            <a:endParaRPr dirty="0"/>
          </a:p>
        </p:txBody>
      </p:sp>
      <p:pic>
        <p:nvPicPr>
          <p:cNvPr id="9" name="図 8">
            <a:extLst>
              <a:ext uri="{FF2B5EF4-FFF2-40B4-BE49-F238E27FC236}">
                <a16:creationId xmlns:a16="http://schemas.microsoft.com/office/drawing/2014/main" id="{3E45D166-AD8E-F641-B79C-C7EE089CD0E4}"/>
              </a:ext>
            </a:extLst>
          </p:cNvPr>
          <p:cNvPicPr>
            <a:picLocks noChangeAspect="1"/>
          </p:cNvPicPr>
          <p:nvPr/>
        </p:nvPicPr>
        <p:blipFill>
          <a:blip r:embed="rId3"/>
          <a:stretch>
            <a:fillRect/>
          </a:stretch>
        </p:blipFill>
        <p:spPr>
          <a:xfrm>
            <a:off x="9475560" y="2053142"/>
            <a:ext cx="1905000" cy="1066800"/>
          </a:xfrm>
          <a:prstGeom prst="rect">
            <a:avLst/>
          </a:prstGeom>
        </p:spPr>
      </p:pic>
    </p:spTree>
    <p:extLst>
      <p:ext uri="{BB962C8B-B14F-4D97-AF65-F5344CB8AC3E}">
        <p14:creationId xmlns:p14="http://schemas.microsoft.com/office/powerpoint/2010/main" val="400431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81E931FC-50A6-2B4B-8B69-1D0C62AF191E}"/>
              </a:ext>
            </a:extLst>
          </p:cNvPr>
          <p:cNvSpPr/>
          <p:nvPr/>
        </p:nvSpPr>
        <p:spPr>
          <a:xfrm>
            <a:off x="1656347" y="932436"/>
            <a:ext cx="8879306" cy="1065100"/>
          </a:xfrm>
          <a:prstGeom prst="rect">
            <a:avLst/>
          </a:prstGeom>
        </p:spPr>
        <p:txBody>
          <a:bodyPr wrap="square">
            <a:spAutoFit/>
          </a:bodyPr>
          <a:lstStyle/>
          <a:p>
            <a:pPr algn="ctr">
              <a:lnSpc>
                <a:spcPct val="120000"/>
              </a:lnSpc>
              <a:spcBef>
                <a:spcPts val="1200"/>
              </a:spcBef>
              <a:spcAft>
                <a:spcPts val="1200"/>
              </a:spcAft>
            </a:pPr>
            <a:r>
              <a:rPr lang="ja-JP" altLang="en-US" sz="2800" b="1" dirty="0">
                <a:latin typeface="Meiryo UI" panose="020B0604030504040204" pitchFamily="34" charset="-128"/>
                <a:ea typeface="Meiryo UI" panose="020B0604030504040204" pitchFamily="34" charset="-128"/>
                <a:cs typeface="Hiragino Kaku Gothic Pro W3" charset="-128"/>
              </a:rPr>
              <a:t>郵便馬車をどんなに繋げてみても鉄道にはならない</a:t>
            </a:r>
          </a:p>
          <a:p>
            <a:pPr algn="r">
              <a:lnSpc>
                <a:spcPct val="120000"/>
              </a:lnSpc>
            </a:pPr>
            <a:r>
              <a:rPr lang="ja-JP" altLang="en-US" b="1" dirty="0">
                <a:latin typeface="Meiryo UI" panose="020B0604030504040204" pitchFamily="34" charset="-128"/>
                <a:ea typeface="Meiryo UI" panose="020B0604030504040204" pitchFamily="34" charset="-128"/>
                <a:cs typeface="Hiragino Kaku Gothic Pro W3" charset="-128"/>
              </a:rPr>
              <a:t>ヨーゼフ・シュンペーター  </a:t>
            </a:r>
          </a:p>
        </p:txBody>
      </p:sp>
      <p:pic>
        <p:nvPicPr>
          <p:cNvPr id="5" name="図 4">
            <a:extLst>
              <a:ext uri="{FF2B5EF4-FFF2-40B4-BE49-F238E27FC236}">
                <a16:creationId xmlns:a16="http://schemas.microsoft.com/office/drawing/2014/main" id="{CB89868D-6DEA-D949-B7A4-9198A7E8C5A0}"/>
              </a:ext>
            </a:extLst>
          </p:cNvPr>
          <p:cNvPicPr>
            <a:picLocks noChangeAspect="1"/>
          </p:cNvPicPr>
          <p:nvPr/>
        </p:nvPicPr>
        <p:blipFill>
          <a:blip r:embed="rId3">
            <a:alphaModFix amt="70000"/>
          </a:blip>
          <a:stretch>
            <a:fillRect/>
          </a:stretch>
        </p:blipFill>
        <p:spPr>
          <a:xfrm>
            <a:off x="2824900" y="1998272"/>
            <a:ext cx="6766674" cy="4477943"/>
          </a:xfrm>
          <a:prstGeom prst="rect">
            <a:avLst/>
          </a:prstGeom>
        </p:spPr>
      </p:pic>
    </p:spTree>
    <p:extLst>
      <p:ext uri="{BB962C8B-B14F-4D97-AF65-F5344CB8AC3E}">
        <p14:creationId xmlns:p14="http://schemas.microsoft.com/office/powerpoint/2010/main" val="39513714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234AD62-6924-1D4B-BFC8-A7080333DC2F}"/>
              </a:ext>
            </a:extLst>
          </p:cNvPr>
          <p:cNvSpPr>
            <a:spLocks noGrp="1"/>
          </p:cNvSpPr>
          <p:nvPr>
            <p:ph sz="half" idx="1"/>
          </p:nvPr>
        </p:nvSpPr>
        <p:spPr>
          <a:xfrm>
            <a:off x="683246" y="2383744"/>
            <a:ext cx="5185873" cy="4218269"/>
          </a:xfrm>
        </p:spPr>
        <p:txBody>
          <a:bodyPr anchor="t">
            <a:normAutofit/>
          </a:bodyPr>
          <a:lstStyle/>
          <a:p>
            <a:r>
              <a:rPr lang="en-US" altLang="ja-JP" dirty="0">
                <a:solidFill>
                  <a:schemeClr val="accent1"/>
                </a:solidFill>
              </a:rPr>
              <a:t>V</a:t>
            </a:r>
            <a:r>
              <a:rPr lang="en-US" altLang="ja-JP" dirty="0"/>
              <a:t>olatility</a:t>
            </a:r>
            <a:r>
              <a:rPr lang="ja-JP" altLang="en-US" dirty="0"/>
              <a:t>：変動性</a:t>
            </a:r>
            <a:r>
              <a:rPr lang="en-US" altLang="ja-JP" dirty="0"/>
              <a:t>	</a:t>
            </a:r>
            <a:r>
              <a:rPr lang="ja-JP" altLang="en-US" dirty="0"/>
              <a:t> </a:t>
            </a:r>
            <a:endParaRPr lang="en-US" altLang="ja-JP" dirty="0"/>
          </a:p>
          <a:p>
            <a:pPr marL="242888" lvl="2" indent="0">
              <a:buNone/>
            </a:pPr>
            <a:r>
              <a:rPr lang="ja-JP" altLang="en-US" dirty="0"/>
              <a:t>･･･技術進化，社会変化</a:t>
            </a:r>
          </a:p>
        </p:txBody>
      </p:sp>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a:xfrm>
            <a:off x="123462" y="119153"/>
            <a:ext cx="11945077" cy="1626520"/>
          </a:xfrm>
        </p:spPr>
        <p:txBody>
          <a:bodyPr anchor="ctr">
            <a:normAutofit/>
          </a:bodyPr>
          <a:lstStyle/>
          <a:p>
            <a:r>
              <a:rPr lang="ja-JP" altLang="en-US" dirty="0"/>
              <a:t>現代社会：</a:t>
            </a:r>
            <a:r>
              <a:rPr lang="en-US" altLang="ja-JP" dirty="0"/>
              <a:t>VUCA</a:t>
            </a:r>
            <a:r>
              <a:rPr lang="ja-JP" altLang="en-US" dirty="0"/>
              <a:t>時代</a:t>
            </a:r>
          </a:p>
        </p:txBody>
      </p:sp>
      <p:pic>
        <p:nvPicPr>
          <p:cNvPr id="9" name="図 8" descr="ダイアグラム&#10;&#10;自動的に生成された説明">
            <a:extLst>
              <a:ext uri="{FF2B5EF4-FFF2-40B4-BE49-F238E27FC236}">
                <a16:creationId xmlns:a16="http://schemas.microsoft.com/office/drawing/2014/main" id="{8F3BAB87-D5E5-BC4E-A32F-CF51294A17E5}"/>
              </a:ext>
            </a:extLst>
          </p:cNvPr>
          <p:cNvPicPr>
            <a:picLocks noChangeAspect="1"/>
          </p:cNvPicPr>
          <p:nvPr/>
        </p:nvPicPr>
        <p:blipFill>
          <a:blip r:embed="rId3"/>
          <a:stretch>
            <a:fillRect/>
          </a:stretch>
        </p:blipFill>
        <p:spPr>
          <a:xfrm>
            <a:off x="6390617" y="2668280"/>
            <a:ext cx="5194583" cy="3649194"/>
          </a:xfrm>
          <a:prstGeom prst="rect">
            <a:avLst/>
          </a:prstGeom>
          <a:noFill/>
        </p:spPr>
      </p:pic>
    </p:spTree>
    <p:extLst>
      <p:ext uri="{BB962C8B-B14F-4D97-AF65-F5344CB8AC3E}">
        <p14:creationId xmlns:p14="http://schemas.microsoft.com/office/powerpoint/2010/main" val="3495301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234AD62-6924-1D4B-BFC8-A7080333DC2F}"/>
              </a:ext>
            </a:extLst>
          </p:cNvPr>
          <p:cNvSpPr>
            <a:spLocks noGrp="1"/>
          </p:cNvSpPr>
          <p:nvPr>
            <p:ph sz="half" idx="1"/>
          </p:nvPr>
        </p:nvSpPr>
        <p:spPr>
          <a:xfrm>
            <a:off x="683246" y="2383744"/>
            <a:ext cx="5185873" cy="4218269"/>
          </a:xfrm>
        </p:spPr>
        <p:txBody>
          <a:bodyPr anchor="t">
            <a:normAutofit/>
          </a:bodyPr>
          <a:lstStyle/>
          <a:p>
            <a:r>
              <a:rPr lang="en-US" altLang="ja-JP" dirty="0">
                <a:solidFill>
                  <a:schemeClr val="accent1"/>
                </a:solidFill>
              </a:rPr>
              <a:t>V</a:t>
            </a:r>
            <a:r>
              <a:rPr lang="en-US" altLang="ja-JP" dirty="0"/>
              <a:t>olatility</a:t>
            </a:r>
            <a:r>
              <a:rPr lang="ja-JP" altLang="en-US" dirty="0"/>
              <a:t>：変動性</a:t>
            </a:r>
            <a:r>
              <a:rPr lang="en-US" altLang="ja-JP" dirty="0"/>
              <a:t>	</a:t>
            </a:r>
            <a:r>
              <a:rPr lang="ja-JP" altLang="en-US" dirty="0"/>
              <a:t> </a:t>
            </a:r>
            <a:endParaRPr lang="en-US" altLang="ja-JP" dirty="0"/>
          </a:p>
          <a:p>
            <a:pPr marL="242888" lvl="2" indent="0">
              <a:buNone/>
            </a:pPr>
            <a:r>
              <a:rPr lang="ja-JP" altLang="en-US" dirty="0"/>
              <a:t>･･･技術進化，社会変化</a:t>
            </a:r>
          </a:p>
          <a:p>
            <a:r>
              <a:rPr lang="en-US" altLang="ja-JP" dirty="0">
                <a:solidFill>
                  <a:schemeClr val="accent1"/>
                </a:solidFill>
              </a:rPr>
              <a:t>U</a:t>
            </a:r>
            <a:r>
              <a:rPr lang="en-US" altLang="ja-JP" dirty="0"/>
              <a:t>ncertainty</a:t>
            </a:r>
            <a:r>
              <a:rPr lang="ja-JP" altLang="en-US" dirty="0"/>
              <a:t>：不確実性</a:t>
            </a:r>
            <a:r>
              <a:rPr lang="en-US" altLang="ja-JP" dirty="0"/>
              <a:t>	</a:t>
            </a:r>
            <a:r>
              <a:rPr lang="ja-JP" altLang="en-US" dirty="0"/>
              <a:t> </a:t>
            </a:r>
            <a:endParaRPr lang="en-US" altLang="ja-JP" dirty="0"/>
          </a:p>
          <a:p>
            <a:pPr marL="242888" lvl="2" indent="0">
              <a:buNone/>
            </a:pPr>
            <a:r>
              <a:rPr lang="ja-JP" altLang="en-US" dirty="0"/>
              <a:t>･･･高齢化，温暖化，新型コロナ</a:t>
            </a:r>
          </a:p>
        </p:txBody>
      </p:sp>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a:xfrm>
            <a:off x="123462" y="119153"/>
            <a:ext cx="11945077" cy="1626520"/>
          </a:xfrm>
        </p:spPr>
        <p:txBody>
          <a:bodyPr anchor="ctr">
            <a:normAutofit/>
          </a:bodyPr>
          <a:lstStyle/>
          <a:p>
            <a:r>
              <a:rPr lang="ja-JP" altLang="en-US" dirty="0"/>
              <a:t>現代社会：</a:t>
            </a:r>
            <a:r>
              <a:rPr lang="en-US" altLang="ja-JP" dirty="0"/>
              <a:t>VUCA</a:t>
            </a:r>
            <a:r>
              <a:rPr lang="ja-JP" altLang="en-US" dirty="0"/>
              <a:t>時代</a:t>
            </a:r>
          </a:p>
        </p:txBody>
      </p:sp>
      <p:pic>
        <p:nvPicPr>
          <p:cNvPr id="9" name="図 8" descr="ダイアグラム&#10;&#10;自動的に生成された説明">
            <a:extLst>
              <a:ext uri="{FF2B5EF4-FFF2-40B4-BE49-F238E27FC236}">
                <a16:creationId xmlns:a16="http://schemas.microsoft.com/office/drawing/2014/main" id="{8F3BAB87-D5E5-BC4E-A32F-CF51294A17E5}"/>
              </a:ext>
            </a:extLst>
          </p:cNvPr>
          <p:cNvPicPr>
            <a:picLocks noChangeAspect="1"/>
          </p:cNvPicPr>
          <p:nvPr/>
        </p:nvPicPr>
        <p:blipFill>
          <a:blip r:embed="rId3"/>
          <a:stretch>
            <a:fillRect/>
          </a:stretch>
        </p:blipFill>
        <p:spPr>
          <a:xfrm>
            <a:off x="6390617" y="2668280"/>
            <a:ext cx="5194583" cy="3649194"/>
          </a:xfrm>
          <a:prstGeom prst="rect">
            <a:avLst/>
          </a:prstGeom>
          <a:noFill/>
        </p:spPr>
      </p:pic>
    </p:spTree>
    <p:extLst>
      <p:ext uri="{BB962C8B-B14F-4D97-AF65-F5344CB8AC3E}">
        <p14:creationId xmlns:p14="http://schemas.microsoft.com/office/powerpoint/2010/main" val="743315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234AD62-6924-1D4B-BFC8-A7080333DC2F}"/>
              </a:ext>
            </a:extLst>
          </p:cNvPr>
          <p:cNvSpPr>
            <a:spLocks noGrp="1"/>
          </p:cNvSpPr>
          <p:nvPr>
            <p:ph sz="half" idx="1"/>
          </p:nvPr>
        </p:nvSpPr>
        <p:spPr>
          <a:xfrm>
            <a:off x="683246" y="2383744"/>
            <a:ext cx="5185873" cy="4218269"/>
          </a:xfrm>
        </p:spPr>
        <p:txBody>
          <a:bodyPr anchor="t">
            <a:normAutofit/>
          </a:bodyPr>
          <a:lstStyle/>
          <a:p>
            <a:r>
              <a:rPr lang="en-US" altLang="ja-JP" dirty="0">
                <a:solidFill>
                  <a:schemeClr val="accent1"/>
                </a:solidFill>
              </a:rPr>
              <a:t>V</a:t>
            </a:r>
            <a:r>
              <a:rPr lang="en-US" altLang="ja-JP" dirty="0"/>
              <a:t>olatility</a:t>
            </a:r>
            <a:r>
              <a:rPr lang="ja-JP" altLang="en-US" dirty="0"/>
              <a:t>：変動性</a:t>
            </a:r>
            <a:r>
              <a:rPr lang="en-US" altLang="ja-JP" dirty="0"/>
              <a:t>	</a:t>
            </a:r>
            <a:r>
              <a:rPr lang="ja-JP" altLang="en-US" dirty="0"/>
              <a:t> </a:t>
            </a:r>
            <a:endParaRPr lang="en-US" altLang="ja-JP" dirty="0"/>
          </a:p>
          <a:p>
            <a:pPr marL="242888" lvl="2" indent="0">
              <a:buNone/>
            </a:pPr>
            <a:r>
              <a:rPr lang="ja-JP" altLang="en-US" dirty="0"/>
              <a:t>･･･技術進化，社会変化</a:t>
            </a:r>
          </a:p>
          <a:p>
            <a:r>
              <a:rPr lang="en-US" altLang="ja-JP" dirty="0">
                <a:solidFill>
                  <a:schemeClr val="accent1"/>
                </a:solidFill>
              </a:rPr>
              <a:t>U</a:t>
            </a:r>
            <a:r>
              <a:rPr lang="en-US" altLang="ja-JP" dirty="0"/>
              <a:t>ncertainty</a:t>
            </a:r>
            <a:r>
              <a:rPr lang="ja-JP" altLang="en-US" dirty="0"/>
              <a:t>：不確実性</a:t>
            </a:r>
            <a:r>
              <a:rPr lang="en-US" altLang="ja-JP" dirty="0"/>
              <a:t>	</a:t>
            </a:r>
            <a:r>
              <a:rPr lang="ja-JP" altLang="en-US" dirty="0"/>
              <a:t> </a:t>
            </a:r>
            <a:endParaRPr lang="en-US" altLang="ja-JP" dirty="0"/>
          </a:p>
          <a:p>
            <a:pPr marL="242888" lvl="2" indent="0">
              <a:buNone/>
            </a:pPr>
            <a:r>
              <a:rPr lang="ja-JP" altLang="en-US" dirty="0"/>
              <a:t>･･･高齢化，温暖化，新型コロナ</a:t>
            </a:r>
          </a:p>
          <a:p>
            <a:r>
              <a:rPr lang="en-US" altLang="ja-JP" dirty="0">
                <a:solidFill>
                  <a:schemeClr val="accent1"/>
                </a:solidFill>
              </a:rPr>
              <a:t>C</a:t>
            </a:r>
            <a:r>
              <a:rPr lang="en-US" altLang="ja-JP" dirty="0"/>
              <a:t>omplexity</a:t>
            </a:r>
            <a:r>
              <a:rPr lang="ja-JP" altLang="en-US" dirty="0"/>
              <a:t>：複雑性</a:t>
            </a:r>
            <a:r>
              <a:rPr lang="en-US" altLang="ja-JP" dirty="0"/>
              <a:t>	</a:t>
            </a:r>
            <a:r>
              <a:rPr lang="ja-JP" altLang="en-US" dirty="0"/>
              <a:t> </a:t>
            </a:r>
            <a:endParaRPr lang="en-US" altLang="ja-JP" dirty="0"/>
          </a:p>
          <a:p>
            <a:pPr marL="242888" lvl="2" indent="0">
              <a:buNone/>
            </a:pPr>
            <a:r>
              <a:rPr lang="ja-JP" altLang="en-US" dirty="0"/>
              <a:t>･･･グローバル化，新サービス</a:t>
            </a:r>
          </a:p>
        </p:txBody>
      </p:sp>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a:xfrm>
            <a:off x="123462" y="119153"/>
            <a:ext cx="11945077" cy="1626520"/>
          </a:xfrm>
        </p:spPr>
        <p:txBody>
          <a:bodyPr anchor="ctr">
            <a:normAutofit/>
          </a:bodyPr>
          <a:lstStyle/>
          <a:p>
            <a:r>
              <a:rPr lang="ja-JP" altLang="en-US" dirty="0"/>
              <a:t>現代社会：</a:t>
            </a:r>
            <a:r>
              <a:rPr lang="en-US" altLang="ja-JP" dirty="0"/>
              <a:t>VUCA</a:t>
            </a:r>
            <a:r>
              <a:rPr lang="ja-JP" altLang="en-US" dirty="0"/>
              <a:t>時代</a:t>
            </a:r>
          </a:p>
        </p:txBody>
      </p:sp>
      <p:pic>
        <p:nvPicPr>
          <p:cNvPr id="9" name="図 8" descr="ダイアグラム&#10;&#10;自動的に生成された説明">
            <a:extLst>
              <a:ext uri="{FF2B5EF4-FFF2-40B4-BE49-F238E27FC236}">
                <a16:creationId xmlns:a16="http://schemas.microsoft.com/office/drawing/2014/main" id="{8F3BAB87-D5E5-BC4E-A32F-CF51294A17E5}"/>
              </a:ext>
            </a:extLst>
          </p:cNvPr>
          <p:cNvPicPr>
            <a:picLocks noChangeAspect="1"/>
          </p:cNvPicPr>
          <p:nvPr/>
        </p:nvPicPr>
        <p:blipFill>
          <a:blip r:embed="rId3"/>
          <a:stretch>
            <a:fillRect/>
          </a:stretch>
        </p:blipFill>
        <p:spPr>
          <a:xfrm>
            <a:off x="6390617" y="2668280"/>
            <a:ext cx="5194583" cy="3649194"/>
          </a:xfrm>
          <a:prstGeom prst="rect">
            <a:avLst/>
          </a:prstGeom>
          <a:noFill/>
        </p:spPr>
      </p:pic>
    </p:spTree>
    <p:extLst>
      <p:ext uri="{BB962C8B-B14F-4D97-AF65-F5344CB8AC3E}">
        <p14:creationId xmlns:p14="http://schemas.microsoft.com/office/powerpoint/2010/main" val="758758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234AD62-6924-1D4B-BFC8-A7080333DC2F}"/>
              </a:ext>
            </a:extLst>
          </p:cNvPr>
          <p:cNvSpPr>
            <a:spLocks noGrp="1"/>
          </p:cNvSpPr>
          <p:nvPr>
            <p:ph sz="half" idx="1"/>
          </p:nvPr>
        </p:nvSpPr>
        <p:spPr>
          <a:xfrm>
            <a:off x="683246" y="2383744"/>
            <a:ext cx="5185873" cy="4218269"/>
          </a:xfrm>
        </p:spPr>
        <p:txBody>
          <a:bodyPr anchor="t">
            <a:normAutofit/>
          </a:bodyPr>
          <a:lstStyle/>
          <a:p>
            <a:r>
              <a:rPr lang="en-US" altLang="ja-JP" dirty="0">
                <a:solidFill>
                  <a:schemeClr val="accent1"/>
                </a:solidFill>
              </a:rPr>
              <a:t>V</a:t>
            </a:r>
            <a:r>
              <a:rPr lang="en-US" altLang="ja-JP" dirty="0"/>
              <a:t>olatility</a:t>
            </a:r>
            <a:r>
              <a:rPr lang="ja-JP" altLang="en-US" dirty="0"/>
              <a:t>：変動性</a:t>
            </a:r>
            <a:r>
              <a:rPr lang="en-US" altLang="ja-JP" dirty="0"/>
              <a:t>	</a:t>
            </a:r>
            <a:r>
              <a:rPr lang="ja-JP" altLang="en-US" dirty="0"/>
              <a:t> </a:t>
            </a:r>
            <a:endParaRPr lang="en-US" altLang="ja-JP" dirty="0"/>
          </a:p>
          <a:p>
            <a:pPr marL="242888" lvl="2" indent="0">
              <a:buNone/>
            </a:pPr>
            <a:r>
              <a:rPr lang="ja-JP" altLang="en-US" dirty="0"/>
              <a:t>･･･技術進化，社会変化</a:t>
            </a:r>
          </a:p>
          <a:p>
            <a:r>
              <a:rPr lang="en-US" altLang="ja-JP" dirty="0">
                <a:solidFill>
                  <a:schemeClr val="accent1"/>
                </a:solidFill>
              </a:rPr>
              <a:t>U</a:t>
            </a:r>
            <a:r>
              <a:rPr lang="en-US" altLang="ja-JP" dirty="0"/>
              <a:t>ncertainty</a:t>
            </a:r>
            <a:r>
              <a:rPr lang="ja-JP" altLang="en-US" dirty="0"/>
              <a:t>：不確実性</a:t>
            </a:r>
            <a:r>
              <a:rPr lang="en-US" altLang="ja-JP" dirty="0"/>
              <a:t>	</a:t>
            </a:r>
            <a:r>
              <a:rPr lang="ja-JP" altLang="en-US" dirty="0"/>
              <a:t> </a:t>
            </a:r>
            <a:endParaRPr lang="en-US" altLang="ja-JP" dirty="0"/>
          </a:p>
          <a:p>
            <a:pPr marL="242888" lvl="2" indent="0">
              <a:buNone/>
            </a:pPr>
            <a:r>
              <a:rPr lang="ja-JP" altLang="en-US" dirty="0"/>
              <a:t>･･･高齢化，温暖化，新型コロナ</a:t>
            </a:r>
          </a:p>
          <a:p>
            <a:r>
              <a:rPr lang="en-US" altLang="ja-JP" dirty="0">
                <a:solidFill>
                  <a:schemeClr val="accent1"/>
                </a:solidFill>
              </a:rPr>
              <a:t>C</a:t>
            </a:r>
            <a:r>
              <a:rPr lang="en-US" altLang="ja-JP" dirty="0"/>
              <a:t>omplexity</a:t>
            </a:r>
            <a:r>
              <a:rPr lang="ja-JP" altLang="en-US" dirty="0"/>
              <a:t>：複雑性</a:t>
            </a:r>
            <a:r>
              <a:rPr lang="en-US" altLang="ja-JP" dirty="0"/>
              <a:t>	</a:t>
            </a:r>
            <a:r>
              <a:rPr lang="ja-JP" altLang="en-US" dirty="0"/>
              <a:t> </a:t>
            </a:r>
            <a:endParaRPr lang="en-US" altLang="ja-JP" dirty="0"/>
          </a:p>
          <a:p>
            <a:pPr marL="242888" lvl="2" indent="0">
              <a:buNone/>
            </a:pPr>
            <a:r>
              <a:rPr lang="ja-JP" altLang="en-US" dirty="0"/>
              <a:t>･･･グローバル化，新サービス</a:t>
            </a:r>
          </a:p>
          <a:p>
            <a:r>
              <a:rPr lang="en-US" altLang="ja-JP" dirty="0">
                <a:solidFill>
                  <a:schemeClr val="accent1"/>
                </a:solidFill>
              </a:rPr>
              <a:t>A</a:t>
            </a:r>
            <a:r>
              <a:rPr lang="en-US" altLang="ja-JP" dirty="0"/>
              <a:t>mbiguity</a:t>
            </a:r>
            <a:r>
              <a:rPr lang="ja-JP" altLang="en-US" dirty="0"/>
              <a:t>：曖昧性</a:t>
            </a:r>
            <a:endParaRPr lang="en-US" altLang="ja-JP" dirty="0"/>
          </a:p>
          <a:p>
            <a:pPr marL="242888" lvl="2" indent="0">
              <a:buNone/>
            </a:pPr>
            <a:r>
              <a:rPr lang="ja-JP" altLang="en-US" dirty="0"/>
              <a:t>･･･正しい回答がない</a:t>
            </a:r>
          </a:p>
          <a:p>
            <a:endParaRPr lang="ja-JP" altLang="en-US" dirty="0"/>
          </a:p>
        </p:txBody>
      </p:sp>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a:xfrm>
            <a:off x="123462" y="119153"/>
            <a:ext cx="11945077" cy="1626520"/>
          </a:xfrm>
        </p:spPr>
        <p:txBody>
          <a:bodyPr anchor="ctr">
            <a:normAutofit/>
          </a:bodyPr>
          <a:lstStyle/>
          <a:p>
            <a:r>
              <a:rPr lang="ja-JP" altLang="en-US" dirty="0"/>
              <a:t>現代社会：</a:t>
            </a:r>
            <a:r>
              <a:rPr lang="en-US" altLang="ja-JP" dirty="0"/>
              <a:t>VUCA</a:t>
            </a:r>
            <a:r>
              <a:rPr lang="ja-JP" altLang="en-US" dirty="0"/>
              <a:t>時代</a:t>
            </a:r>
          </a:p>
        </p:txBody>
      </p:sp>
      <p:pic>
        <p:nvPicPr>
          <p:cNvPr id="9" name="図 8" descr="ダイアグラム&#10;&#10;自動的に生成された説明">
            <a:extLst>
              <a:ext uri="{FF2B5EF4-FFF2-40B4-BE49-F238E27FC236}">
                <a16:creationId xmlns:a16="http://schemas.microsoft.com/office/drawing/2014/main" id="{8F3BAB87-D5E5-BC4E-A32F-CF51294A17E5}"/>
              </a:ext>
            </a:extLst>
          </p:cNvPr>
          <p:cNvPicPr>
            <a:picLocks noChangeAspect="1"/>
          </p:cNvPicPr>
          <p:nvPr/>
        </p:nvPicPr>
        <p:blipFill>
          <a:blip r:embed="rId3"/>
          <a:stretch>
            <a:fillRect/>
          </a:stretch>
        </p:blipFill>
        <p:spPr>
          <a:xfrm>
            <a:off x="6390617" y="2668280"/>
            <a:ext cx="5194583" cy="3649194"/>
          </a:xfrm>
          <a:prstGeom prst="rect">
            <a:avLst/>
          </a:prstGeom>
          <a:noFill/>
        </p:spPr>
      </p:pic>
    </p:spTree>
    <p:extLst>
      <p:ext uri="{BB962C8B-B14F-4D97-AF65-F5344CB8AC3E}">
        <p14:creationId xmlns:p14="http://schemas.microsoft.com/office/powerpoint/2010/main" val="178939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234AD62-6924-1D4B-BFC8-A7080333DC2F}"/>
              </a:ext>
            </a:extLst>
          </p:cNvPr>
          <p:cNvSpPr>
            <a:spLocks noGrp="1"/>
          </p:cNvSpPr>
          <p:nvPr>
            <p:ph sz="quarter" idx="13"/>
          </p:nvPr>
        </p:nvSpPr>
        <p:spPr>
          <a:xfrm>
            <a:off x="628851" y="2530548"/>
            <a:ext cx="10904500" cy="4062757"/>
          </a:xfrm>
        </p:spPr>
        <p:txBody>
          <a:bodyPr>
            <a:normAutofit/>
          </a:bodyPr>
          <a:lstStyle/>
          <a:p>
            <a:r>
              <a:rPr lang="ja-JP" altLang="en-US"/>
              <a:t>学び</a:t>
            </a:r>
            <a:r>
              <a:rPr lang="ja-JP" altLang="en-US" dirty="0"/>
              <a:t>の成果が活かせること</a:t>
            </a:r>
            <a:endParaRPr lang="en-US" altLang="ja-JP" dirty="0"/>
          </a:p>
          <a:p>
            <a:r>
              <a:rPr lang="ja-JP" altLang="en-US" dirty="0"/>
              <a:t>すべての人々に教育の機会が提供されること</a:t>
            </a:r>
          </a:p>
          <a:p>
            <a:r>
              <a:rPr lang="ja-JP" altLang="en-US" dirty="0"/>
              <a:t>生涯にわたり学び続けること</a:t>
            </a:r>
          </a:p>
          <a:p>
            <a:endParaRPr lang="ja-JP" altLang="en-US" dirty="0"/>
          </a:p>
        </p:txBody>
      </p:sp>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p:txBody>
          <a:bodyPr/>
          <a:lstStyle/>
          <a:p>
            <a:r>
              <a:rPr lang="en-US" altLang="ja-JP" dirty="0"/>
              <a:t>VUCA</a:t>
            </a:r>
            <a:r>
              <a:rPr lang="ja-JP" altLang="en-US" dirty="0"/>
              <a:t>時代に求められている学び</a:t>
            </a:r>
          </a:p>
        </p:txBody>
      </p:sp>
    </p:spTree>
    <p:extLst>
      <p:ext uri="{BB962C8B-B14F-4D97-AF65-F5344CB8AC3E}">
        <p14:creationId xmlns:p14="http://schemas.microsoft.com/office/powerpoint/2010/main" val="403408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7DB83A86-C317-B347-AF47-1BCD103E0178}"/>
              </a:ext>
            </a:extLst>
          </p:cNvPr>
          <p:cNvSpPr>
            <a:spLocks noGrp="1"/>
          </p:cNvSpPr>
          <p:nvPr>
            <p:ph sz="quarter" idx="13"/>
          </p:nvPr>
        </p:nvSpPr>
        <p:spPr>
          <a:xfrm>
            <a:off x="628851" y="2271562"/>
            <a:ext cx="10904500" cy="4321744"/>
          </a:xfrm>
        </p:spPr>
        <p:txBody>
          <a:bodyPr>
            <a:normAutofit/>
          </a:bodyPr>
          <a:lstStyle/>
          <a:p>
            <a:r>
              <a:rPr lang="en-US" altLang="ja-JP" dirty="0" err="1"/>
              <a:t>CBE:Competency</a:t>
            </a:r>
            <a:r>
              <a:rPr lang="en-US" altLang="ja-JP" dirty="0"/>
              <a:t> based Education</a:t>
            </a:r>
          </a:p>
          <a:p>
            <a:r>
              <a:rPr lang="ja-JP" altLang="en-US" dirty="0"/>
              <a:t>学びの成果を活かせる教育</a:t>
            </a:r>
          </a:p>
        </p:txBody>
      </p:sp>
      <p:sp>
        <p:nvSpPr>
          <p:cNvPr id="2" name="タイトル 1">
            <a:extLst>
              <a:ext uri="{FF2B5EF4-FFF2-40B4-BE49-F238E27FC236}">
                <a16:creationId xmlns:a16="http://schemas.microsoft.com/office/drawing/2014/main" id="{82FF68EA-788A-9D43-BFFA-7E82CBAF5DA2}"/>
              </a:ext>
            </a:extLst>
          </p:cNvPr>
          <p:cNvSpPr>
            <a:spLocks noGrp="1"/>
          </p:cNvSpPr>
          <p:nvPr>
            <p:ph type="title"/>
          </p:nvPr>
        </p:nvSpPr>
        <p:spPr>
          <a:xfrm>
            <a:off x="123462" y="119153"/>
            <a:ext cx="11945077" cy="1626520"/>
          </a:xfrm>
        </p:spPr>
        <p:txBody>
          <a:bodyPr/>
          <a:lstStyle/>
          <a:p>
            <a:r>
              <a:rPr lang="ja-JP" altLang="en-US" dirty="0"/>
              <a:t>コンピテンシーに基づく教育</a:t>
            </a:r>
            <a:br>
              <a:rPr lang="ja-JP" altLang="en-US" dirty="0"/>
            </a:br>
            <a:endParaRPr lang="ja-JP" altLang="en-US" dirty="0"/>
          </a:p>
        </p:txBody>
      </p:sp>
    </p:spTree>
    <p:extLst>
      <p:ext uri="{BB962C8B-B14F-4D97-AF65-F5344CB8AC3E}">
        <p14:creationId xmlns:p14="http://schemas.microsoft.com/office/powerpoint/2010/main" val="1427648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7DB83A86-C317-B347-AF47-1BCD103E0178}"/>
              </a:ext>
            </a:extLst>
          </p:cNvPr>
          <p:cNvSpPr>
            <a:spLocks noGrp="1"/>
          </p:cNvSpPr>
          <p:nvPr>
            <p:ph sz="quarter" idx="13"/>
          </p:nvPr>
        </p:nvSpPr>
        <p:spPr>
          <a:xfrm>
            <a:off x="628851" y="2271562"/>
            <a:ext cx="10904500" cy="4321744"/>
          </a:xfrm>
        </p:spPr>
        <p:txBody>
          <a:bodyPr>
            <a:normAutofit/>
          </a:bodyPr>
          <a:lstStyle/>
          <a:p>
            <a:r>
              <a:rPr lang="en-US" altLang="ja-JP" dirty="0" err="1"/>
              <a:t>CBE:Competency</a:t>
            </a:r>
            <a:r>
              <a:rPr lang="en-US" altLang="ja-JP" dirty="0"/>
              <a:t> based Education</a:t>
            </a:r>
          </a:p>
          <a:p>
            <a:r>
              <a:rPr lang="ja-JP" altLang="en-US"/>
              <a:t>学びの成果を活かせる教育</a:t>
            </a:r>
            <a:endParaRPr lang="ja-JP" altLang="en-US" dirty="0"/>
          </a:p>
          <a:p>
            <a:r>
              <a:rPr lang="ja-JP" altLang="en-US" dirty="0"/>
              <a:t>特徴</a:t>
            </a:r>
            <a:endParaRPr lang="en-US" altLang="ja-JP" dirty="0"/>
          </a:p>
          <a:p>
            <a:pPr lvl="2"/>
            <a:r>
              <a:rPr lang="ja-JP" altLang="en-US" dirty="0"/>
              <a:t>コンピテンシーの習得（何ができるか）で評価</a:t>
            </a:r>
            <a:endParaRPr lang="en-US" altLang="ja-JP" dirty="0"/>
          </a:p>
          <a:p>
            <a:pPr lvl="3"/>
            <a:r>
              <a:rPr lang="ja-JP" altLang="en-US" dirty="0"/>
              <a:t>学習過程</a:t>
            </a:r>
            <a:r>
              <a:rPr lang="en-US" altLang="ja-JP" dirty="0"/>
              <a:t>(</a:t>
            </a:r>
            <a:r>
              <a:rPr lang="ja-JP" altLang="en-US" dirty="0"/>
              <a:t>時間</a:t>
            </a:r>
            <a:r>
              <a:rPr lang="en-US" altLang="ja-JP" dirty="0"/>
              <a:t>)</a:t>
            </a:r>
            <a:r>
              <a:rPr lang="ja-JP" altLang="en-US" dirty="0"/>
              <a:t>は評価しない</a:t>
            </a:r>
            <a:endParaRPr lang="en-US" altLang="ja-JP" dirty="0"/>
          </a:p>
          <a:p>
            <a:pPr lvl="3"/>
            <a:r>
              <a:rPr lang="ja-JP" altLang="en-US" dirty="0"/>
              <a:t>学習者の目的，能力に合わせて効率的に学習できる</a:t>
            </a:r>
          </a:p>
        </p:txBody>
      </p:sp>
      <p:sp>
        <p:nvSpPr>
          <p:cNvPr id="2" name="タイトル 1">
            <a:extLst>
              <a:ext uri="{FF2B5EF4-FFF2-40B4-BE49-F238E27FC236}">
                <a16:creationId xmlns:a16="http://schemas.microsoft.com/office/drawing/2014/main" id="{82FF68EA-788A-9D43-BFFA-7E82CBAF5DA2}"/>
              </a:ext>
            </a:extLst>
          </p:cNvPr>
          <p:cNvSpPr>
            <a:spLocks noGrp="1"/>
          </p:cNvSpPr>
          <p:nvPr>
            <p:ph type="title"/>
          </p:nvPr>
        </p:nvSpPr>
        <p:spPr>
          <a:xfrm>
            <a:off x="123462" y="119153"/>
            <a:ext cx="11945077" cy="1626520"/>
          </a:xfrm>
        </p:spPr>
        <p:txBody>
          <a:bodyPr/>
          <a:lstStyle/>
          <a:p>
            <a:r>
              <a:rPr lang="ja-JP" altLang="en-US" dirty="0"/>
              <a:t>コンピテンシーに基づく教育</a:t>
            </a:r>
            <a:br>
              <a:rPr lang="ja-JP" altLang="en-US" dirty="0"/>
            </a:br>
            <a:endParaRPr lang="ja-JP" altLang="en-US" dirty="0"/>
          </a:p>
        </p:txBody>
      </p:sp>
    </p:spTree>
    <p:extLst>
      <p:ext uri="{BB962C8B-B14F-4D97-AF65-F5344CB8AC3E}">
        <p14:creationId xmlns:p14="http://schemas.microsoft.com/office/powerpoint/2010/main" val="3411334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dissolve">
                                      <p:cBhvr>
                                        <p:cTn id="21" dur="500"/>
                                        <p:tgtEl>
                                          <p:spTgt spid="3">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dissolve">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吹き出し">
  <a:themeElements>
    <a:clrScheme name="CHiLO">
      <a:dk1>
        <a:srgbClr val="000000"/>
      </a:dk1>
      <a:lt1>
        <a:srgbClr val="FFFFFF"/>
      </a:lt1>
      <a:dk2>
        <a:srgbClr val="EC8638"/>
      </a:dk2>
      <a:lt2>
        <a:srgbClr val="78B61C"/>
      </a:lt2>
      <a:accent1>
        <a:srgbClr val="359DDB"/>
      </a:accent1>
      <a:accent2>
        <a:srgbClr val="EEEEEE"/>
      </a:accent2>
      <a:accent3>
        <a:srgbClr val="7B785F"/>
      </a:accent3>
      <a:accent4>
        <a:srgbClr val="00F900"/>
      </a:accent4>
      <a:accent5>
        <a:srgbClr val="F18939"/>
      </a:accent5>
      <a:accent6>
        <a:srgbClr val="FEFFFF"/>
      </a:accent6>
      <a:hlink>
        <a:srgbClr val="FEFFFF"/>
      </a:hlink>
      <a:folHlink>
        <a:srgbClr val="FEFFFF"/>
      </a:folHlink>
    </a:clrScheme>
    <a:fontScheme name="クォータブル">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クォータブル">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spDef>
      <a:spPr>
        <a:solidFill>
          <a:schemeClr val="accent1">
            <a:lumMod val="40000"/>
            <a:lumOff val="60000"/>
          </a:schemeClr>
        </a:solidFill>
        <a:ln w="19050" cap="sq">
          <a:noFill/>
          <a:headEnd type="none" w="med" len="med"/>
          <a:tailEnd type="none" w="med" len="med"/>
        </a:ln>
      </a:spPr>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defPPr algn="l">
          <a:defRPr kumimoji="1">
            <a:latin typeface="Century Gothic" panose="020B0502020202020204" pitchFamily="34" charset="0"/>
            <a:ea typeface="Hiragino Kaku Gothic Pro W3" panose="020B0300000000000000" pitchFamily="34" charset="-128"/>
          </a:defRPr>
        </a:defPPr>
      </a:lstStyle>
      <a:style>
        <a:lnRef idx="1">
          <a:schemeClr val="accent1"/>
        </a:lnRef>
        <a:fillRef idx="0">
          <a:schemeClr val="accent1"/>
        </a:fillRef>
        <a:effectRef idx="0">
          <a:schemeClr val="accent1"/>
        </a:effectRef>
        <a:fontRef idx="minor">
          <a:schemeClr val="tx1"/>
        </a:fontRef>
      </a:style>
    </a:spDef>
    <a:lnDef>
      <a:spPr>
        <a:ln w="15875" cap="sq">
          <a:solidFill>
            <a:schemeClr val="tx1"/>
          </a:solidFill>
          <a:headEnd type="none"/>
          <a:tailEnd type="none" w="lg" len="lg"/>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吹き出し" id="{989F303E-452B-0147-A0D0-54D5908434F1}" vid="{2346E19E-3373-7C4E-8419-23ECFEEADED9}"/>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700" row="3">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0A2AB8A-B72C-449D-8F17-6C3F3C013AA9}">
  <we:reference id="a1005b6c-1a90-4275-9d35-1886f4b663bc" version="1.0.0.0" store="\\DESKTOP-5QS4A8V\Users\Misako Matsumoto\Documents\マニフェスト" storeType="Filesystem"/>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吹き出し</Template>
  <TotalTime>84133</TotalTime>
  <Words>6123</Words>
  <Application>Microsoft Macintosh PowerPoint</Application>
  <PresentationFormat>ワイド画面</PresentationFormat>
  <Paragraphs>784</Paragraphs>
  <Slides>25</Slides>
  <Notes>25</Notes>
  <HiddenSlides>0</HiddenSlides>
  <MMClips>0</MMClips>
  <ScaleCrop>false</ScaleCrop>
  <HeadingPairs>
    <vt:vector size="6" baseType="variant">
      <vt:variant>
        <vt:lpstr>使用されているフォント</vt:lpstr>
      </vt:variant>
      <vt:variant>
        <vt:i4>17</vt:i4>
      </vt:variant>
      <vt:variant>
        <vt:lpstr>テーマ</vt:lpstr>
      </vt:variant>
      <vt:variant>
        <vt:i4>1</vt:i4>
      </vt:variant>
      <vt:variant>
        <vt:lpstr>スライド タイトル</vt:lpstr>
      </vt:variant>
      <vt:variant>
        <vt:i4>25</vt:i4>
      </vt:variant>
    </vt:vector>
  </HeadingPairs>
  <TitlesOfParts>
    <vt:vector size="43" baseType="lpstr">
      <vt:lpstr>-webkit-standard</vt:lpstr>
      <vt:lpstr>Hiragino Kaku Gothic StdN W8</vt:lpstr>
      <vt:lpstr>Hiragino Sans W6</vt:lpstr>
      <vt:lpstr>Meiryo UI</vt:lpstr>
      <vt:lpstr>システムフォント（レギュラー）</vt:lpstr>
      <vt:lpstr>ヒラギノ角ゴ ProN W3</vt:lpstr>
      <vt:lpstr>ヒラギノ角ゴ StdN W8</vt:lpstr>
      <vt:lpstr>Meiryo</vt:lpstr>
      <vt:lpstr>Yu Gothic</vt:lpstr>
      <vt:lpstr>Arial</vt:lpstr>
      <vt:lpstr>Century Gothic</vt:lpstr>
      <vt:lpstr>Consolas</vt:lpstr>
      <vt:lpstr>Helvetica Neue</vt:lpstr>
      <vt:lpstr>Monaco</vt:lpstr>
      <vt:lpstr>Wingdings</vt:lpstr>
      <vt:lpstr>Wingdings 2</vt:lpstr>
      <vt:lpstr>Work Sans</vt:lpstr>
      <vt:lpstr>吹き出し</vt:lpstr>
      <vt:lpstr>オープンオンライン教育を活用した コンピテンシーに基づく教育</vt:lpstr>
      <vt:lpstr>現代社会：VUCA時代</vt:lpstr>
      <vt:lpstr>現代社会：VUCA時代</vt:lpstr>
      <vt:lpstr>現代社会：VUCA時代</vt:lpstr>
      <vt:lpstr>現代社会：VUCA時代</vt:lpstr>
      <vt:lpstr>現代社会：VUCA時代</vt:lpstr>
      <vt:lpstr>VUCA時代に求められている学び</vt:lpstr>
      <vt:lpstr>コンピテンシーに基づく教育 </vt:lpstr>
      <vt:lpstr>コンピテンシーに基づく教育 </vt:lpstr>
      <vt:lpstr>コンピテンシー</vt:lpstr>
      <vt:lpstr>コンピテンシーのグラフ構造</vt:lpstr>
      <vt:lpstr>CBEの課題</vt:lpstr>
      <vt:lpstr>OERを活用したCBEの自動化システム OER : Open Educational resources, オープン教育資源</vt:lpstr>
      <vt:lpstr>類似研究：Open Education Graph</vt:lpstr>
      <vt:lpstr>システムの開発状況（第一フェーズ）</vt:lpstr>
      <vt:lpstr>CHiBi-CHiLOのシステム構成</vt:lpstr>
      <vt:lpstr>CHiBi-CHiLOのデータ構造</vt:lpstr>
      <vt:lpstr>Topic Layer</vt:lpstr>
      <vt:lpstr>Deploy Layer</vt:lpstr>
      <vt:lpstr>Deploy Layer</vt:lpstr>
      <vt:lpstr>Deploy Layer</vt:lpstr>
      <vt:lpstr>教材へのアクセスをきめ細かく制御</vt:lpstr>
      <vt:lpstr>教材提供者に対する付加価値</vt:lpstr>
      <vt:lpstr>今後の展望</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オープンオンライン教育を活用したコンピテンシーに基づく教育</dc:title>
  <dc:creator>Microsoft Office ユーザー</dc:creator>
  <cp:lastModifiedBy>堀真寿美</cp:lastModifiedBy>
  <cp:revision>2429</cp:revision>
  <cp:lastPrinted>2021-03-13T08:16:09Z</cp:lastPrinted>
  <dcterms:created xsi:type="dcterms:W3CDTF">2017-02-16T03:19:58Z</dcterms:created>
  <dcterms:modified xsi:type="dcterms:W3CDTF">2021-10-21T04:23:16Z</dcterms:modified>
</cp:coreProperties>
</file>